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modernComment_137_DF5A8581.xml" ContentType="application/vnd.ms-powerpoint.comment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6" r:id="rId2"/>
    <p:sldId id="270" r:id="rId3"/>
    <p:sldId id="391" r:id="rId4"/>
    <p:sldId id="503" r:id="rId5"/>
    <p:sldId id="502" r:id="rId6"/>
    <p:sldId id="279" r:id="rId7"/>
    <p:sldId id="320" r:id="rId8"/>
    <p:sldId id="260" r:id="rId9"/>
    <p:sldId id="264" r:id="rId10"/>
    <p:sldId id="263" r:id="rId11"/>
    <p:sldId id="261" r:id="rId12"/>
    <p:sldId id="311" r:id="rId13"/>
    <p:sldId id="292" r:id="rId14"/>
    <p:sldId id="266" r:id="rId15"/>
    <p:sldId id="504" r:id="rId16"/>
    <p:sldId id="265" r:id="rId17"/>
    <p:sldId id="499" r:id="rId18"/>
    <p:sldId id="257" r:id="rId19"/>
    <p:sldId id="273" r:id="rId20"/>
  </p:sldIdLst>
  <p:sldSz cx="18288000" cy="10287000"/>
  <p:notesSz cx="6858000" cy="9144000"/>
  <p:embeddedFontLs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Codec Pro" pitchFamily="2" charset="0"/>
      <p:regular r:id="rId26"/>
    </p:embeddedFont>
    <p:embeddedFont>
      <p:font typeface="Codec Pro Bold" pitchFamily="2" charset="0"/>
      <p:regular r:id="rId27"/>
      <p:bold r:id="rId28"/>
    </p:embeddedFont>
    <p:embeddedFont>
      <p:font typeface="Corben" panose="020F0503020000020004" pitchFamily="34" charset="0"/>
      <p:regular r:id="rId29"/>
    </p:embeddedFont>
    <p:embeddedFont>
      <p:font typeface="Montserrat SemiBold" panose="020F0502020204030204" pitchFamily="34" charset="0"/>
      <p:regular r:id="rId30"/>
      <p:bold r:id="rId31"/>
      <p:italic r:id="rId32"/>
      <p:boldItalic r:id="rId33"/>
    </p:embeddedFont>
    <p:embeddedFont>
      <p:font typeface="Mystical Woods Rough Script" panose="02000500000000000000" pitchFamily="2" charset="77"/>
      <p:regular r:id="rId34"/>
    </p:embeddedFont>
    <p:embeddedFont>
      <p:font typeface="Segoe UI" panose="020B0502040204020203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2E2C822-D44B-8279-32BB-E469948E99F4}" name="Day, Ryan" initials="RD" userId="S::dayryans@msu.edu::1ed44651-4c42-4337-a0d5-c17603c41cb4" providerId="AD"/>
  <p188:author id="{34B51E43-09E1-D37D-CA39-348E2CD644B1}" name="Marquardt, Sheila" initials="SM" userId="S::marqua36@msu.edu::33991957-048c-41e4-b0f8-6071c57112f8" providerId="AD"/>
  <p188:author id="{35DAF0F1-4796-2D13-2250-5739C3C74900}" name="Baylor, Gabrielle" initials="BG" userId="S::baylorga@msu.edu::8cea8b2e-d2d1-4b7b-9523-6fa539e928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2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2D8608-802B-4949-9EB0-7C7A8FEA725C}" v="2" dt="2025-03-11T20:04:51.698"/>
    <p1510:client id="{D8B216B4-E0C0-90F9-5976-D19C1A8D5163}" v="8" dt="2025-03-11T20:26:01.9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80" d="100"/>
          <a:sy n="80" d="100"/>
        </p:scale>
        <p:origin x="824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presProps" Target="presProp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/Relationships>
</file>

<file path=ppt/comments/modernComment_137_DF5A858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2761DC9-735F-4ACF-87B5-0B4B960812F7}" authorId="{52E2C822-D44B-8279-32BB-E469948E99F4}" status="resolved" created="2025-03-11T19:53:17.185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747251585" sldId="311"/>
      <ac:graphicFrameMk id="5" creationId="{134C06DF-5225-D54D-A46B-6D7DC6CCC4DB}"/>
    </ac:deMkLst>
    <p188:txBody>
      <a:bodyPr/>
      <a:lstStyle/>
      <a:p>
        <a:r>
          <a:rPr lang="en-US"/>
          <a:t>Do we want to put our assistance line on here, which will be going up on the website?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B17EFB-1C94-A140-AFA7-55B2B16EBF7B}" type="doc">
      <dgm:prSet loTypeId="urn:microsoft.com/office/officeart/2005/8/layout/vList3" loCatId="" qsTypeId="urn:microsoft.com/office/officeart/2005/8/quickstyle/simple1" qsCatId="simple" csTypeId="urn:microsoft.com/office/officeart/2005/8/colors/accent1_2" csCatId="accent1" phldr="1"/>
      <dgm:spPr/>
    </dgm:pt>
    <dgm:pt modelId="{CE142A94-4866-F54C-8BF3-E54C0B0C7000}">
      <dgm:prSet phldrT="[Text]"/>
      <dgm:spPr>
        <a:solidFill>
          <a:srgbClr val="007219"/>
        </a:solidFill>
      </dgm:spPr>
      <dgm:t>
        <a:bodyPr/>
        <a:lstStyle/>
        <a:p>
          <a:pPr algn="r"/>
          <a:r>
            <a:rPr lang="en-US"/>
            <a:t>          Be alert, follow the advice of local authorities and your program    	director, and inform your loved ones if a global incident makes the news (example: an earthquake makes the US headlines)</a:t>
          </a:r>
        </a:p>
      </dgm:t>
    </dgm:pt>
    <dgm:pt modelId="{09704987-8A22-914A-9F5B-3E25A9269EC7}" type="parTrans" cxnId="{42049B59-DEEA-514D-8C6A-2B07287CDE3C}">
      <dgm:prSet/>
      <dgm:spPr/>
      <dgm:t>
        <a:bodyPr/>
        <a:lstStyle/>
        <a:p>
          <a:endParaRPr lang="en-US"/>
        </a:p>
      </dgm:t>
    </dgm:pt>
    <dgm:pt modelId="{7BBE59C1-B121-A74D-AD12-91BCC763AB59}" type="sibTrans" cxnId="{42049B59-DEEA-514D-8C6A-2B07287CDE3C}">
      <dgm:prSet/>
      <dgm:spPr/>
      <dgm:t>
        <a:bodyPr/>
        <a:lstStyle/>
        <a:p>
          <a:endParaRPr lang="en-US"/>
        </a:p>
      </dgm:t>
    </dgm:pt>
    <dgm:pt modelId="{BB59FAFB-7979-874A-9F6E-CBF2748D96E2}">
      <dgm:prSet phldrT="[Text]"/>
      <dgm:spPr>
        <a:solidFill>
          <a:srgbClr val="007219"/>
        </a:solidFill>
      </dgm:spPr>
      <dgm:t>
        <a:bodyPr/>
        <a:lstStyle/>
        <a:p>
          <a:r>
            <a:rPr lang="en-US"/>
            <a:t>          Travel with a buddy (or group) and do not resist a robbery attempt. </a:t>
          </a:r>
        </a:p>
        <a:p>
          <a:r>
            <a:rPr lang="en-US"/>
            <a:t>(Items are replaceable, you are not.)</a:t>
          </a:r>
        </a:p>
      </dgm:t>
    </dgm:pt>
    <dgm:pt modelId="{5480982F-08C4-6647-8254-12ACB0CE1A9B}" type="parTrans" cxnId="{8D71065B-4F32-2E4F-9659-2C035D613EDD}">
      <dgm:prSet/>
      <dgm:spPr/>
      <dgm:t>
        <a:bodyPr/>
        <a:lstStyle/>
        <a:p>
          <a:endParaRPr lang="en-US"/>
        </a:p>
      </dgm:t>
    </dgm:pt>
    <dgm:pt modelId="{3F776D5D-4CD0-F346-BECF-EA763458F354}" type="sibTrans" cxnId="{8D71065B-4F32-2E4F-9659-2C035D613EDD}">
      <dgm:prSet/>
      <dgm:spPr/>
      <dgm:t>
        <a:bodyPr/>
        <a:lstStyle/>
        <a:p>
          <a:endParaRPr lang="en-US"/>
        </a:p>
      </dgm:t>
    </dgm:pt>
    <dgm:pt modelId="{F324B4D8-0427-AC4F-B97C-08A425586D99}">
      <dgm:prSet phldrT="[Text]"/>
      <dgm:spPr>
        <a:solidFill>
          <a:srgbClr val="007219"/>
        </a:solidFill>
      </dgm:spPr>
      <dgm:t>
        <a:bodyPr/>
        <a:lstStyle/>
        <a:p>
          <a:r>
            <a:rPr lang="en-US"/>
            <a:t>        We encourage you to keep a charged cell phone, capable of making international calls with you at all times</a:t>
          </a:r>
        </a:p>
      </dgm:t>
    </dgm:pt>
    <dgm:pt modelId="{1C7A80A5-1407-7949-A613-134B886C7968}" type="parTrans" cxnId="{09561923-4143-A14F-93BD-8135C305AAA8}">
      <dgm:prSet/>
      <dgm:spPr/>
      <dgm:t>
        <a:bodyPr/>
        <a:lstStyle/>
        <a:p>
          <a:endParaRPr lang="en-US"/>
        </a:p>
      </dgm:t>
    </dgm:pt>
    <dgm:pt modelId="{B8AD0A1D-5968-A64F-B007-8404BCC2C833}" type="sibTrans" cxnId="{09561923-4143-A14F-93BD-8135C305AAA8}">
      <dgm:prSet/>
      <dgm:spPr/>
      <dgm:t>
        <a:bodyPr/>
        <a:lstStyle/>
        <a:p>
          <a:endParaRPr lang="en-US"/>
        </a:p>
      </dgm:t>
    </dgm:pt>
    <dgm:pt modelId="{CBDFC1C4-D8FA-B542-B222-649E9E2CA53C}">
      <dgm:prSet/>
      <dgm:spPr>
        <a:solidFill>
          <a:srgbClr val="007219"/>
        </a:solidFill>
      </dgm:spPr>
      <dgm:t>
        <a:bodyPr/>
        <a:lstStyle/>
        <a:p>
          <a:r>
            <a:rPr lang="en-US"/>
            <a:t>Never participate in protests/demonstrations. </a:t>
          </a:r>
        </a:p>
        <a:p>
          <a:r>
            <a:rPr lang="en-US"/>
            <a:t>They are unpredictable and students can face disciplinary action</a:t>
          </a:r>
        </a:p>
      </dgm:t>
    </dgm:pt>
    <dgm:pt modelId="{D9B880C8-7506-1B48-A192-F3E26A48FAEB}" type="parTrans" cxnId="{867CCF6B-D0F1-814F-AC0E-81F9F801F4A3}">
      <dgm:prSet/>
      <dgm:spPr/>
      <dgm:t>
        <a:bodyPr/>
        <a:lstStyle/>
        <a:p>
          <a:endParaRPr lang="en-US"/>
        </a:p>
      </dgm:t>
    </dgm:pt>
    <dgm:pt modelId="{48637D67-CA8F-344B-9781-9C1CFDD9D469}" type="sibTrans" cxnId="{867CCF6B-D0F1-814F-AC0E-81F9F801F4A3}">
      <dgm:prSet/>
      <dgm:spPr/>
      <dgm:t>
        <a:bodyPr/>
        <a:lstStyle/>
        <a:p>
          <a:endParaRPr lang="en-US"/>
        </a:p>
      </dgm:t>
    </dgm:pt>
    <dgm:pt modelId="{708C4D91-82DD-A24A-87FA-7DA5D3CEB313}" type="pres">
      <dgm:prSet presAssocID="{A5B17EFB-1C94-A140-AFA7-55B2B16EBF7B}" presName="linearFlow" presStyleCnt="0">
        <dgm:presLayoutVars>
          <dgm:dir/>
          <dgm:resizeHandles val="exact"/>
        </dgm:presLayoutVars>
      </dgm:prSet>
      <dgm:spPr/>
    </dgm:pt>
    <dgm:pt modelId="{1B84A723-69DF-844B-ABD1-D9017577514C}" type="pres">
      <dgm:prSet presAssocID="{CE142A94-4866-F54C-8BF3-E54C0B0C7000}" presName="composite" presStyleCnt="0"/>
      <dgm:spPr/>
    </dgm:pt>
    <dgm:pt modelId="{6E634472-D733-0149-B4E1-97E432D3A8EC}" type="pres">
      <dgm:prSet presAssocID="{CE142A94-4866-F54C-8BF3-E54C0B0C7000}" presName="imgShp" presStyleLbl="fgImgPlace1" presStyleIdx="0" presStyleCnt="4" custScaleX="109614" custScaleY="99688"/>
      <dgm:spPr>
        <a:noFill/>
      </dgm:spPr>
    </dgm:pt>
    <dgm:pt modelId="{80737D64-BD6F-E043-B587-89ECF49A13B4}" type="pres">
      <dgm:prSet presAssocID="{CE142A94-4866-F54C-8BF3-E54C0B0C7000}" presName="txShp" presStyleLbl="node1" presStyleIdx="0" presStyleCnt="4" custScaleX="108997" custLinFactNeighborX="-4812" custLinFactNeighborY="-19394">
        <dgm:presLayoutVars>
          <dgm:bulletEnabled val="1"/>
        </dgm:presLayoutVars>
      </dgm:prSet>
      <dgm:spPr/>
    </dgm:pt>
    <dgm:pt modelId="{2804F0FF-7A81-8746-8160-64174FD484FA}" type="pres">
      <dgm:prSet presAssocID="{7BBE59C1-B121-A74D-AD12-91BCC763AB59}" presName="spacing" presStyleCnt="0"/>
      <dgm:spPr/>
    </dgm:pt>
    <dgm:pt modelId="{337940ED-D1F5-ED41-907D-AFD8068C36C7}" type="pres">
      <dgm:prSet presAssocID="{BB59FAFB-7979-874A-9F6E-CBF2748D96E2}" presName="composite" presStyleCnt="0"/>
      <dgm:spPr/>
    </dgm:pt>
    <dgm:pt modelId="{B1FBF58C-E94C-A74A-B36A-30A69E523B66}" type="pres">
      <dgm:prSet presAssocID="{BB59FAFB-7979-874A-9F6E-CBF2748D96E2}" presName="imgShp" presStyleLbl="fgImgPlace1" presStyleIdx="1" presStyleCnt="4"/>
      <dgm:spPr>
        <a:noFill/>
      </dgm:spPr>
    </dgm:pt>
    <dgm:pt modelId="{C65D0EA4-BBCC-7A42-A934-142681C03610}" type="pres">
      <dgm:prSet presAssocID="{BB59FAFB-7979-874A-9F6E-CBF2748D96E2}" presName="txShp" presStyleLbl="node1" presStyleIdx="1" presStyleCnt="4" custScaleX="109299" custLinFactNeighborX="-5440" custLinFactNeighborY="-3476">
        <dgm:presLayoutVars>
          <dgm:bulletEnabled val="1"/>
        </dgm:presLayoutVars>
      </dgm:prSet>
      <dgm:spPr/>
    </dgm:pt>
    <dgm:pt modelId="{D5D3EF15-72BE-B347-BA8D-8353D764D7BD}" type="pres">
      <dgm:prSet presAssocID="{3F776D5D-4CD0-F346-BECF-EA763458F354}" presName="spacing" presStyleCnt="0"/>
      <dgm:spPr/>
    </dgm:pt>
    <dgm:pt modelId="{606CC28A-B752-8E41-855C-CD28A22AD38B}" type="pres">
      <dgm:prSet presAssocID="{F324B4D8-0427-AC4F-B97C-08A425586D99}" presName="composite" presStyleCnt="0"/>
      <dgm:spPr/>
    </dgm:pt>
    <dgm:pt modelId="{1AB66DE9-9930-7544-8289-A01F45549C5B}" type="pres">
      <dgm:prSet presAssocID="{F324B4D8-0427-AC4F-B97C-08A425586D99}" presName="imgShp" presStyleLbl="fgImgPlace1" presStyleIdx="2" presStyleCnt="4"/>
      <dgm:spPr>
        <a:noFill/>
      </dgm:spPr>
    </dgm:pt>
    <dgm:pt modelId="{492A3E4B-7E1B-C24A-B1D8-A77F9113401D}" type="pres">
      <dgm:prSet presAssocID="{F324B4D8-0427-AC4F-B97C-08A425586D99}" presName="txShp" presStyleLbl="node1" presStyleIdx="2" presStyleCnt="4" custScaleX="108412" custLinFactNeighborX="-4708" custLinFactNeighborY="-11752">
        <dgm:presLayoutVars>
          <dgm:bulletEnabled val="1"/>
        </dgm:presLayoutVars>
      </dgm:prSet>
      <dgm:spPr/>
    </dgm:pt>
    <dgm:pt modelId="{AD2F7AAB-189B-CF4A-B0BB-8681B8C6C6AF}" type="pres">
      <dgm:prSet presAssocID="{B8AD0A1D-5968-A64F-B007-8404BCC2C833}" presName="spacing" presStyleCnt="0"/>
      <dgm:spPr/>
    </dgm:pt>
    <dgm:pt modelId="{E270998F-E193-2241-92D1-0E30C6A003E0}" type="pres">
      <dgm:prSet presAssocID="{CBDFC1C4-D8FA-B542-B222-649E9E2CA53C}" presName="composite" presStyleCnt="0"/>
      <dgm:spPr/>
    </dgm:pt>
    <dgm:pt modelId="{34620F9F-C596-644C-A7E7-0CDFA8A0DD5E}" type="pres">
      <dgm:prSet presAssocID="{CBDFC1C4-D8FA-B542-B222-649E9E2CA53C}" presName="imgShp" presStyleLbl="fgImgPlace1" presStyleIdx="3" presStyleCnt="4"/>
      <dgm:spPr>
        <a:noFill/>
      </dgm:spPr>
    </dgm:pt>
    <dgm:pt modelId="{1706656B-7388-FC46-B947-BD3836EE6C22}" type="pres">
      <dgm:prSet presAssocID="{CBDFC1C4-D8FA-B542-B222-649E9E2CA53C}" presName="txShp" presStyleLbl="node1" presStyleIdx="3" presStyleCnt="4" custScaleX="109775" custLinFactNeighborX="-2922" custLinFactNeighborY="-19590">
        <dgm:presLayoutVars>
          <dgm:bulletEnabled val="1"/>
        </dgm:presLayoutVars>
      </dgm:prSet>
      <dgm:spPr/>
    </dgm:pt>
  </dgm:ptLst>
  <dgm:cxnLst>
    <dgm:cxn modelId="{09561923-4143-A14F-93BD-8135C305AAA8}" srcId="{A5B17EFB-1C94-A140-AFA7-55B2B16EBF7B}" destId="{F324B4D8-0427-AC4F-B97C-08A425586D99}" srcOrd="2" destOrd="0" parTransId="{1C7A80A5-1407-7949-A613-134B886C7968}" sibTransId="{B8AD0A1D-5968-A64F-B007-8404BCC2C833}"/>
    <dgm:cxn modelId="{F2443A2B-1DFD-D74D-8549-3061CC4DAC69}" type="presOf" srcId="{BB59FAFB-7979-874A-9F6E-CBF2748D96E2}" destId="{C65D0EA4-BBCC-7A42-A934-142681C03610}" srcOrd="0" destOrd="0" presId="urn:microsoft.com/office/officeart/2005/8/layout/vList3"/>
    <dgm:cxn modelId="{F7E8672C-57FB-3248-A2E6-7A9C1DB577D9}" type="presOf" srcId="{A5B17EFB-1C94-A140-AFA7-55B2B16EBF7B}" destId="{708C4D91-82DD-A24A-87FA-7DA5D3CEB313}" srcOrd="0" destOrd="0" presId="urn:microsoft.com/office/officeart/2005/8/layout/vList3"/>
    <dgm:cxn modelId="{42049B59-DEEA-514D-8C6A-2B07287CDE3C}" srcId="{A5B17EFB-1C94-A140-AFA7-55B2B16EBF7B}" destId="{CE142A94-4866-F54C-8BF3-E54C0B0C7000}" srcOrd="0" destOrd="0" parTransId="{09704987-8A22-914A-9F5B-3E25A9269EC7}" sibTransId="{7BBE59C1-B121-A74D-AD12-91BCC763AB59}"/>
    <dgm:cxn modelId="{8D71065B-4F32-2E4F-9659-2C035D613EDD}" srcId="{A5B17EFB-1C94-A140-AFA7-55B2B16EBF7B}" destId="{BB59FAFB-7979-874A-9F6E-CBF2748D96E2}" srcOrd="1" destOrd="0" parTransId="{5480982F-08C4-6647-8254-12ACB0CE1A9B}" sibTransId="{3F776D5D-4CD0-F346-BECF-EA763458F354}"/>
    <dgm:cxn modelId="{867CCF6B-D0F1-814F-AC0E-81F9F801F4A3}" srcId="{A5B17EFB-1C94-A140-AFA7-55B2B16EBF7B}" destId="{CBDFC1C4-D8FA-B542-B222-649E9E2CA53C}" srcOrd="3" destOrd="0" parTransId="{D9B880C8-7506-1B48-A192-F3E26A48FAEB}" sibTransId="{48637D67-CA8F-344B-9781-9C1CFDD9D469}"/>
    <dgm:cxn modelId="{EE671C86-1FE2-3245-8ED0-1D3DF9690AB5}" type="presOf" srcId="{CBDFC1C4-D8FA-B542-B222-649E9E2CA53C}" destId="{1706656B-7388-FC46-B947-BD3836EE6C22}" srcOrd="0" destOrd="0" presId="urn:microsoft.com/office/officeart/2005/8/layout/vList3"/>
    <dgm:cxn modelId="{B2050A9E-B8D7-704F-845F-7EAEE55AC752}" type="presOf" srcId="{CE142A94-4866-F54C-8BF3-E54C0B0C7000}" destId="{80737D64-BD6F-E043-B587-89ECF49A13B4}" srcOrd="0" destOrd="0" presId="urn:microsoft.com/office/officeart/2005/8/layout/vList3"/>
    <dgm:cxn modelId="{583401F3-9F41-1946-9F79-7F18488C7112}" type="presOf" srcId="{F324B4D8-0427-AC4F-B97C-08A425586D99}" destId="{492A3E4B-7E1B-C24A-B1D8-A77F9113401D}" srcOrd="0" destOrd="0" presId="urn:microsoft.com/office/officeart/2005/8/layout/vList3"/>
    <dgm:cxn modelId="{194C9AA4-E314-0548-89D6-2D219E32341F}" type="presParOf" srcId="{708C4D91-82DD-A24A-87FA-7DA5D3CEB313}" destId="{1B84A723-69DF-844B-ABD1-D9017577514C}" srcOrd="0" destOrd="0" presId="urn:microsoft.com/office/officeart/2005/8/layout/vList3"/>
    <dgm:cxn modelId="{ABC9DD33-3EBC-D641-86F9-BA94AFC39C21}" type="presParOf" srcId="{1B84A723-69DF-844B-ABD1-D9017577514C}" destId="{6E634472-D733-0149-B4E1-97E432D3A8EC}" srcOrd="0" destOrd="0" presId="urn:microsoft.com/office/officeart/2005/8/layout/vList3"/>
    <dgm:cxn modelId="{38780737-C82C-F84A-B8F3-87AAD019CB49}" type="presParOf" srcId="{1B84A723-69DF-844B-ABD1-D9017577514C}" destId="{80737D64-BD6F-E043-B587-89ECF49A13B4}" srcOrd="1" destOrd="0" presId="urn:microsoft.com/office/officeart/2005/8/layout/vList3"/>
    <dgm:cxn modelId="{95607891-E9AD-494A-8666-A3A3CD52600E}" type="presParOf" srcId="{708C4D91-82DD-A24A-87FA-7DA5D3CEB313}" destId="{2804F0FF-7A81-8746-8160-64174FD484FA}" srcOrd="1" destOrd="0" presId="urn:microsoft.com/office/officeart/2005/8/layout/vList3"/>
    <dgm:cxn modelId="{DE3042B3-9A30-134B-AB63-428C3F7B3E8C}" type="presParOf" srcId="{708C4D91-82DD-A24A-87FA-7DA5D3CEB313}" destId="{337940ED-D1F5-ED41-907D-AFD8068C36C7}" srcOrd="2" destOrd="0" presId="urn:microsoft.com/office/officeart/2005/8/layout/vList3"/>
    <dgm:cxn modelId="{13B17181-B8D3-4B4A-BD4A-DFFF521B1880}" type="presParOf" srcId="{337940ED-D1F5-ED41-907D-AFD8068C36C7}" destId="{B1FBF58C-E94C-A74A-B36A-30A69E523B66}" srcOrd="0" destOrd="0" presId="urn:microsoft.com/office/officeart/2005/8/layout/vList3"/>
    <dgm:cxn modelId="{AEB05DED-9984-6345-86D4-CAC2DF1BB7C6}" type="presParOf" srcId="{337940ED-D1F5-ED41-907D-AFD8068C36C7}" destId="{C65D0EA4-BBCC-7A42-A934-142681C03610}" srcOrd="1" destOrd="0" presId="urn:microsoft.com/office/officeart/2005/8/layout/vList3"/>
    <dgm:cxn modelId="{A055587A-ABAC-A148-A5E8-98D7F2CC84D1}" type="presParOf" srcId="{708C4D91-82DD-A24A-87FA-7DA5D3CEB313}" destId="{D5D3EF15-72BE-B347-BA8D-8353D764D7BD}" srcOrd="3" destOrd="0" presId="urn:microsoft.com/office/officeart/2005/8/layout/vList3"/>
    <dgm:cxn modelId="{CF9F8D46-A80D-C043-A844-CB30507C94B9}" type="presParOf" srcId="{708C4D91-82DD-A24A-87FA-7DA5D3CEB313}" destId="{606CC28A-B752-8E41-855C-CD28A22AD38B}" srcOrd="4" destOrd="0" presId="urn:microsoft.com/office/officeart/2005/8/layout/vList3"/>
    <dgm:cxn modelId="{EB3FC486-C03E-7146-8551-1AFC2E680ADB}" type="presParOf" srcId="{606CC28A-B752-8E41-855C-CD28A22AD38B}" destId="{1AB66DE9-9930-7544-8289-A01F45549C5B}" srcOrd="0" destOrd="0" presId="urn:microsoft.com/office/officeart/2005/8/layout/vList3"/>
    <dgm:cxn modelId="{AE4E7A29-0A0F-2B48-ACCB-F62F9F4D6E35}" type="presParOf" srcId="{606CC28A-B752-8E41-855C-CD28A22AD38B}" destId="{492A3E4B-7E1B-C24A-B1D8-A77F9113401D}" srcOrd="1" destOrd="0" presId="urn:microsoft.com/office/officeart/2005/8/layout/vList3"/>
    <dgm:cxn modelId="{B8C8BCCD-5240-344D-9AFD-4178351CCEC6}" type="presParOf" srcId="{708C4D91-82DD-A24A-87FA-7DA5D3CEB313}" destId="{AD2F7AAB-189B-CF4A-B0BB-8681B8C6C6AF}" srcOrd="5" destOrd="0" presId="urn:microsoft.com/office/officeart/2005/8/layout/vList3"/>
    <dgm:cxn modelId="{50A082F0-A71F-1F42-854A-A593A148AF4B}" type="presParOf" srcId="{708C4D91-82DD-A24A-87FA-7DA5D3CEB313}" destId="{E270998F-E193-2241-92D1-0E30C6A003E0}" srcOrd="6" destOrd="0" presId="urn:microsoft.com/office/officeart/2005/8/layout/vList3"/>
    <dgm:cxn modelId="{47A02DEA-21AB-2643-AC2A-BE729C983383}" type="presParOf" srcId="{E270998F-E193-2241-92D1-0E30C6A003E0}" destId="{34620F9F-C596-644C-A7E7-0CDFA8A0DD5E}" srcOrd="0" destOrd="0" presId="urn:microsoft.com/office/officeart/2005/8/layout/vList3"/>
    <dgm:cxn modelId="{22199C89-3170-C948-9966-6CC9B94DFD85}" type="presParOf" srcId="{E270998F-E193-2241-92D1-0E30C6A003E0}" destId="{1706656B-7388-FC46-B947-BD3836EE6C2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5B17EFB-1C94-A140-AFA7-55B2B16EBF7B}" type="doc">
      <dgm:prSet loTypeId="urn:microsoft.com/office/officeart/2005/8/layout/vList3" loCatId="" qsTypeId="urn:microsoft.com/office/officeart/2005/8/quickstyle/simple1" qsCatId="simple" csTypeId="urn:microsoft.com/office/officeart/2005/8/colors/accent1_2" csCatId="accent1" phldr="1"/>
      <dgm:spPr/>
    </dgm:pt>
    <dgm:pt modelId="{CE142A94-4866-F54C-8BF3-E54C0B0C7000}">
      <dgm:prSet phldrT="[Text]"/>
      <dgm:spPr>
        <a:solidFill>
          <a:srgbClr val="007219"/>
        </a:solidFill>
      </dgm:spPr>
      <dgm:t>
        <a:bodyPr/>
        <a:lstStyle/>
        <a:p>
          <a:pPr algn="r"/>
          <a:r>
            <a:rPr lang="en-US"/>
            <a:t>          </a:t>
          </a:r>
          <a:r>
            <a:rPr lang="en-US" b="0" i="0" u="none"/>
            <a:t>Use safe and reliable transportation. Don’t forget the basics-seatbelts and pedestrian safety. (Traffic 	accidents are the #1 cause of American deaths abroad!)</a:t>
          </a:r>
          <a:endParaRPr lang="en-US"/>
        </a:p>
      </dgm:t>
    </dgm:pt>
    <dgm:pt modelId="{09704987-8A22-914A-9F5B-3E25A9269EC7}" type="parTrans" cxnId="{42049B59-DEEA-514D-8C6A-2B07287CDE3C}">
      <dgm:prSet/>
      <dgm:spPr/>
      <dgm:t>
        <a:bodyPr/>
        <a:lstStyle/>
        <a:p>
          <a:endParaRPr lang="en-US"/>
        </a:p>
      </dgm:t>
    </dgm:pt>
    <dgm:pt modelId="{7BBE59C1-B121-A74D-AD12-91BCC763AB59}" type="sibTrans" cxnId="{42049B59-DEEA-514D-8C6A-2B07287CDE3C}">
      <dgm:prSet/>
      <dgm:spPr/>
      <dgm:t>
        <a:bodyPr/>
        <a:lstStyle/>
        <a:p>
          <a:endParaRPr lang="en-US"/>
        </a:p>
      </dgm:t>
    </dgm:pt>
    <dgm:pt modelId="{BB59FAFB-7979-874A-9F6E-CBF2748D96E2}">
      <dgm:prSet phldrT="[Text]"/>
      <dgm:spPr>
        <a:solidFill>
          <a:srgbClr val="007219"/>
        </a:solidFill>
      </dgm:spPr>
      <dgm:t>
        <a:bodyPr/>
        <a:lstStyle/>
        <a:p>
          <a:r>
            <a:rPr lang="en-US"/>
            <a:t>          Know the local 911 number for emergencies</a:t>
          </a:r>
        </a:p>
      </dgm:t>
    </dgm:pt>
    <dgm:pt modelId="{5480982F-08C4-6647-8254-12ACB0CE1A9B}" type="parTrans" cxnId="{8D71065B-4F32-2E4F-9659-2C035D613EDD}">
      <dgm:prSet/>
      <dgm:spPr/>
      <dgm:t>
        <a:bodyPr/>
        <a:lstStyle/>
        <a:p>
          <a:endParaRPr lang="en-US"/>
        </a:p>
      </dgm:t>
    </dgm:pt>
    <dgm:pt modelId="{3F776D5D-4CD0-F346-BECF-EA763458F354}" type="sibTrans" cxnId="{8D71065B-4F32-2E4F-9659-2C035D613EDD}">
      <dgm:prSet/>
      <dgm:spPr/>
      <dgm:t>
        <a:bodyPr/>
        <a:lstStyle/>
        <a:p>
          <a:endParaRPr lang="en-US"/>
        </a:p>
      </dgm:t>
    </dgm:pt>
    <dgm:pt modelId="{F324B4D8-0427-AC4F-B97C-08A425586D99}">
      <dgm:prSet phldrT="[Text]"/>
      <dgm:spPr>
        <a:solidFill>
          <a:srgbClr val="007219"/>
        </a:solidFill>
      </dgm:spPr>
      <dgm:t>
        <a:bodyPr/>
        <a:lstStyle/>
        <a:p>
          <a:r>
            <a:rPr lang="en-US"/>
            <a:t>        Do not carry all cash/cards/IDs together (store some 	in a safe location back where you are staying). 	 If you need to use an ATM, make sure it’s in well-lit and populated area!</a:t>
          </a:r>
        </a:p>
      </dgm:t>
    </dgm:pt>
    <dgm:pt modelId="{1C7A80A5-1407-7949-A613-134B886C7968}" type="parTrans" cxnId="{09561923-4143-A14F-93BD-8135C305AAA8}">
      <dgm:prSet/>
      <dgm:spPr/>
      <dgm:t>
        <a:bodyPr/>
        <a:lstStyle/>
        <a:p>
          <a:endParaRPr lang="en-US"/>
        </a:p>
      </dgm:t>
    </dgm:pt>
    <dgm:pt modelId="{B8AD0A1D-5968-A64F-B007-8404BCC2C833}" type="sibTrans" cxnId="{09561923-4143-A14F-93BD-8135C305AAA8}">
      <dgm:prSet/>
      <dgm:spPr/>
      <dgm:t>
        <a:bodyPr/>
        <a:lstStyle/>
        <a:p>
          <a:endParaRPr lang="en-US"/>
        </a:p>
      </dgm:t>
    </dgm:pt>
    <dgm:pt modelId="{708C4D91-82DD-A24A-87FA-7DA5D3CEB313}" type="pres">
      <dgm:prSet presAssocID="{A5B17EFB-1C94-A140-AFA7-55B2B16EBF7B}" presName="linearFlow" presStyleCnt="0">
        <dgm:presLayoutVars>
          <dgm:dir/>
          <dgm:resizeHandles val="exact"/>
        </dgm:presLayoutVars>
      </dgm:prSet>
      <dgm:spPr/>
    </dgm:pt>
    <dgm:pt modelId="{1B84A723-69DF-844B-ABD1-D9017577514C}" type="pres">
      <dgm:prSet presAssocID="{CE142A94-4866-F54C-8BF3-E54C0B0C7000}" presName="composite" presStyleCnt="0"/>
      <dgm:spPr/>
    </dgm:pt>
    <dgm:pt modelId="{6E634472-D733-0149-B4E1-97E432D3A8EC}" type="pres">
      <dgm:prSet presAssocID="{CE142A94-4866-F54C-8BF3-E54C0B0C7000}" presName="imgShp" presStyleLbl="fgImgPlace1" presStyleIdx="0" presStyleCnt="3" custScaleX="109614" custScaleY="99688"/>
      <dgm:spPr>
        <a:noFill/>
      </dgm:spPr>
    </dgm:pt>
    <dgm:pt modelId="{80737D64-BD6F-E043-B587-89ECF49A13B4}" type="pres">
      <dgm:prSet presAssocID="{CE142A94-4866-F54C-8BF3-E54C0B0C7000}" presName="txShp" presStyleLbl="node1" presStyleIdx="0" presStyleCnt="3" custScaleX="108997" custLinFactNeighborX="-4812" custLinFactNeighborY="-19394">
        <dgm:presLayoutVars>
          <dgm:bulletEnabled val="1"/>
        </dgm:presLayoutVars>
      </dgm:prSet>
      <dgm:spPr/>
    </dgm:pt>
    <dgm:pt modelId="{2804F0FF-7A81-8746-8160-64174FD484FA}" type="pres">
      <dgm:prSet presAssocID="{7BBE59C1-B121-A74D-AD12-91BCC763AB59}" presName="spacing" presStyleCnt="0"/>
      <dgm:spPr/>
    </dgm:pt>
    <dgm:pt modelId="{337940ED-D1F5-ED41-907D-AFD8068C36C7}" type="pres">
      <dgm:prSet presAssocID="{BB59FAFB-7979-874A-9F6E-CBF2748D96E2}" presName="composite" presStyleCnt="0"/>
      <dgm:spPr/>
    </dgm:pt>
    <dgm:pt modelId="{B1FBF58C-E94C-A74A-B36A-30A69E523B66}" type="pres">
      <dgm:prSet presAssocID="{BB59FAFB-7979-874A-9F6E-CBF2748D96E2}" presName="imgShp" presStyleLbl="fgImgPlace1" presStyleIdx="1" presStyleCnt="3"/>
      <dgm:spPr>
        <a:noFill/>
      </dgm:spPr>
    </dgm:pt>
    <dgm:pt modelId="{C65D0EA4-BBCC-7A42-A934-142681C03610}" type="pres">
      <dgm:prSet presAssocID="{BB59FAFB-7979-874A-9F6E-CBF2748D96E2}" presName="txShp" presStyleLbl="node1" presStyleIdx="1" presStyleCnt="3" custScaleX="109299" custLinFactNeighborX="-4601" custLinFactNeighborY="-4101">
        <dgm:presLayoutVars>
          <dgm:bulletEnabled val="1"/>
        </dgm:presLayoutVars>
      </dgm:prSet>
      <dgm:spPr/>
    </dgm:pt>
    <dgm:pt modelId="{D5D3EF15-72BE-B347-BA8D-8353D764D7BD}" type="pres">
      <dgm:prSet presAssocID="{3F776D5D-4CD0-F346-BECF-EA763458F354}" presName="spacing" presStyleCnt="0"/>
      <dgm:spPr/>
    </dgm:pt>
    <dgm:pt modelId="{606CC28A-B752-8E41-855C-CD28A22AD38B}" type="pres">
      <dgm:prSet presAssocID="{F324B4D8-0427-AC4F-B97C-08A425586D99}" presName="composite" presStyleCnt="0"/>
      <dgm:spPr/>
    </dgm:pt>
    <dgm:pt modelId="{1AB66DE9-9930-7544-8289-A01F45549C5B}" type="pres">
      <dgm:prSet presAssocID="{F324B4D8-0427-AC4F-B97C-08A425586D99}" presName="imgShp" presStyleLbl="fgImgPlace1" presStyleIdx="2" presStyleCnt="3"/>
      <dgm:spPr>
        <a:noFill/>
      </dgm:spPr>
    </dgm:pt>
    <dgm:pt modelId="{492A3E4B-7E1B-C24A-B1D8-A77F9113401D}" type="pres">
      <dgm:prSet presAssocID="{F324B4D8-0427-AC4F-B97C-08A425586D99}" presName="txShp" presStyleLbl="node1" presStyleIdx="2" presStyleCnt="3" custScaleX="110815" custLinFactNeighborX="-4708" custLinFactNeighborY="-11752">
        <dgm:presLayoutVars>
          <dgm:bulletEnabled val="1"/>
        </dgm:presLayoutVars>
      </dgm:prSet>
      <dgm:spPr/>
    </dgm:pt>
  </dgm:ptLst>
  <dgm:cxnLst>
    <dgm:cxn modelId="{09561923-4143-A14F-93BD-8135C305AAA8}" srcId="{A5B17EFB-1C94-A140-AFA7-55B2B16EBF7B}" destId="{F324B4D8-0427-AC4F-B97C-08A425586D99}" srcOrd="2" destOrd="0" parTransId="{1C7A80A5-1407-7949-A613-134B886C7968}" sibTransId="{B8AD0A1D-5968-A64F-B007-8404BCC2C833}"/>
    <dgm:cxn modelId="{F2443A2B-1DFD-D74D-8549-3061CC4DAC69}" type="presOf" srcId="{BB59FAFB-7979-874A-9F6E-CBF2748D96E2}" destId="{C65D0EA4-BBCC-7A42-A934-142681C03610}" srcOrd="0" destOrd="0" presId="urn:microsoft.com/office/officeart/2005/8/layout/vList3"/>
    <dgm:cxn modelId="{F7E8672C-57FB-3248-A2E6-7A9C1DB577D9}" type="presOf" srcId="{A5B17EFB-1C94-A140-AFA7-55B2B16EBF7B}" destId="{708C4D91-82DD-A24A-87FA-7DA5D3CEB313}" srcOrd="0" destOrd="0" presId="urn:microsoft.com/office/officeart/2005/8/layout/vList3"/>
    <dgm:cxn modelId="{42049B59-DEEA-514D-8C6A-2B07287CDE3C}" srcId="{A5B17EFB-1C94-A140-AFA7-55B2B16EBF7B}" destId="{CE142A94-4866-F54C-8BF3-E54C0B0C7000}" srcOrd="0" destOrd="0" parTransId="{09704987-8A22-914A-9F5B-3E25A9269EC7}" sibTransId="{7BBE59C1-B121-A74D-AD12-91BCC763AB59}"/>
    <dgm:cxn modelId="{8D71065B-4F32-2E4F-9659-2C035D613EDD}" srcId="{A5B17EFB-1C94-A140-AFA7-55B2B16EBF7B}" destId="{BB59FAFB-7979-874A-9F6E-CBF2748D96E2}" srcOrd="1" destOrd="0" parTransId="{5480982F-08C4-6647-8254-12ACB0CE1A9B}" sibTransId="{3F776D5D-4CD0-F346-BECF-EA763458F354}"/>
    <dgm:cxn modelId="{B2050A9E-B8D7-704F-845F-7EAEE55AC752}" type="presOf" srcId="{CE142A94-4866-F54C-8BF3-E54C0B0C7000}" destId="{80737D64-BD6F-E043-B587-89ECF49A13B4}" srcOrd="0" destOrd="0" presId="urn:microsoft.com/office/officeart/2005/8/layout/vList3"/>
    <dgm:cxn modelId="{583401F3-9F41-1946-9F79-7F18488C7112}" type="presOf" srcId="{F324B4D8-0427-AC4F-B97C-08A425586D99}" destId="{492A3E4B-7E1B-C24A-B1D8-A77F9113401D}" srcOrd="0" destOrd="0" presId="urn:microsoft.com/office/officeart/2005/8/layout/vList3"/>
    <dgm:cxn modelId="{194C9AA4-E314-0548-89D6-2D219E32341F}" type="presParOf" srcId="{708C4D91-82DD-A24A-87FA-7DA5D3CEB313}" destId="{1B84A723-69DF-844B-ABD1-D9017577514C}" srcOrd="0" destOrd="0" presId="urn:microsoft.com/office/officeart/2005/8/layout/vList3"/>
    <dgm:cxn modelId="{ABC9DD33-3EBC-D641-86F9-BA94AFC39C21}" type="presParOf" srcId="{1B84A723-69DF-844B-ABD1-D9017577514C}" destId="{6E634472-D733-0149-B4E1-97E432D3A8EC}" srcOrd="0" destOrd="0" presId="urn:microsoft.com/office/officeart/2005/8/layout/vList3"/>
    <dgm:cxn modelId="{38780737-C82C-F84A-B8F3-87AAD019CB49}" type="presParOf" srcId="{1B84A723-69DF-844B-ABD1-D9017577514C}" destId="{80737D64-BD6F-E043-B587-89ECF49A13B4}" srcOrd="1" destOrd="0" presId="urn:microsoft.com/office/officeart/2005/8/layout/vList3"/>
    <dgm:cxn modelId="{95607891-E9AD-494A-8666-A3A3CD52600E}" type="presParOf" srcId="{708C4D91-82DD-A24A-87FA-7DA5D3CEB313}" destId="{2804F0FF-7A81-8746-8160-64174FD484FA}" srcOrd="1" destOrd="0" presId="urn:microsoft.com/office/officeart/2005/8/layout/vList3"/>
    <dgm:cxn modelId="{DE3042B3-9A30-134B-AB63-428C3F7B3E8C}" type="presParOf" srcId="{708C4D91-82DD-A24A-87FA-7DA5D3CEB313}" destId="{337940ED-D1F5-ED41-907D-AFD8068C36C7}" srcOrd="2" destOrd="0" presId="urn:microsoft.com/office/officeart/2005/8/layout/vList3"/>
    <dgm:cxn modelId="{13B17181-B8D3-4B4A-BD4A-DFFF521B1880}" type="presParOf" srcId="{337940ED-D1F5-ED41-907D-AFD8068C36C7}" destId="{B1FBF58C-E94C-A74A-B36A-30A69E523B66}" srcOrd="0" destOrd="0" presId="urn:microsoft.com/office/officeart/2005/8/layout/vList3"/>
    <dgm:cxn modelId="{AEB05DED-9984-6345-86D4-CAC2DF1BB7C6}" type="presParOf" srcId="{337940ED-D1F5-ED41-907D-AFD8068C36C7}" destId="{C65D0EA4-BBCC-7A42-A934-142681C03610}" srcOrd="1" destOrd="0" presId="urn:microsoft.com/office/officeart/2005/8/layout/vList3"/>
    <dgm:cxn modelId="{A055587A-ABAC-A148-A5E8-98D7F2CC84D1}" type="presParOf" srcId="{708C4D91-82DD-A24A-87FA-7DA5D3CEB313}" destId="{D5D3EF15-72BE-B347-BA8D-8353D764D7BD}" srcOrd="3" destOrd="0" presId="urn:microsoft.com/office/officeart/2005/8/layout/vList3"/>
    <dgm:cxn modelId="{CF9F8D46-A80D-C043-A844-CB30507C94B9}" type="presParOf" srcId="{708C4D91-82DD-A24A-87FA-7DA5D3CEB313}" destId="{606CC28A-B752-8E41-855C-CD28A22AD38B}" srcOrd="4" destOrd="0" presId="urn:microsoft.com/office/officeart/2005/8/layout/vList3"/>
    <dgm:cxn modelId="{EB3FC486-C03E-7146-8551-1AFC2E680ADB}" type="presParOf" srcId="{606CC28A-B752-8E41-855C-CD28A22AD38B}" destId="{1AB66DE9-9930-7544-8289-A01F45549C5B}" srcOrd="0" destOrd="0" presId="urn:microsoft.com/office/officeart/2005/8/layout/vList3"/>
    <dgm:cxn modelId="{AE4E7A29-0A0F-2B48-ACCB-F62F9F4D6E35}" type="presParOf" srcId="{606CC28A-B752-8E41-855C-CD28A22AD38B}" destId="{492A3E4B-7E1B-C24A-B1D8-A77F9113401D}" srcOrd="1" destOrd="0" presId="urn:microsoft.com/office/officeart/2005/8/layout/vList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D34689-E3BE-45E8-A3D0-EE65FCA9B281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B7E2A4E-11E5-485D-A104-393BDFC306CE}">
      <dgm:prSet custT="1"/>
      <dgm:spPr/>
      <dgm:t>
        <a:bodyPr/>
        <a:lstStyle/>
        <a:p>
          <a:pPr rtl="0"/>
          <a:r>
            <a:rPr lang="en-US" sz="1800" b="1"/>
            <a:t>Go immediately to the nearest hospital emergency room. </a:t>
          </a:r>
          <a:r>
            <a:rPr lang="en-US" sz="1800" b="0"/>
            <a:t>Call an ambulance if necessary (know the local “911” equivalent in advance).</a:t>
          </a:r>
        </a:p>
      </dgm:t>
    </dgm:pt>
    <dgm:pt modelId="{75D8F6FA-2977-4E62-A3B7-8436C9E8EB57}" type="parTrans" cxnId="{E0A621E3-B07A-476A-A12F-F104E64BD598}">
      <dgm:prSet/>
      <dgm:spPr/>
      <dgm:t>
        <a:bodyPr/>
        <a:lstStyle/>
        <a:p>
          <a:endParaRPr lang="en-US"/>
        </a:p>
      </dgm:t>
    </dgm:pt>
    <dgm:pt modelId="{79245E66-6CB3-46D9-823B-EC69033D94D3}" type="sibTrans" cxnId="{E0A621E3-B07A-476A-A12F-F104E64BD598}">
      <dgm:prSet/>
      <dgm:spPr/>
      <dgm:t>
        <a:bodyPr/>
        <a:lstStyle/>
        <a:p>
          <a:endParaRPr lang="en-US"/>
        </a:p>
      </dgm:t>
    </dgm:pt>
    <dgm:pt modelId="{D0E20002-63FD-435F-987C-04445D8EB9BF}">
      <dgm:prSet custT="1"/>
      <dgm:spPr/>
      <dgm:t>
        <a:bodyPr/>
        <a:lstStyle/>
        <a:p>
          <a:pPr rtl="0"/>
          <a:r>
            <a:rPr lang="en-US" sz="1600" b="1"/>
            <a:t>Inform your program director.</a:t>
          </a:r>
        </a:p>
        <a:p>
          <a:pPr rtl="0"/>
          <a:r>
            <a:rPr lang="en-US" sz="1600"/>
            <a:t>You or your program director should then:</a:t>
          </a:r>
        </a:p>
        <a:p>
          <a:pPr rtl="0"/>
          <a:endParaRPr lang="en-US" sz="1600"/>
        </a:p>
        <a:p>
          <a:pPr rtl="0"/>
          <a:r>
            <a:rPr lang="en-US" sz="1600" b="1"/>
            <a:t>Contact</a:t>
          </a:r>
          <a:r>
            <a:rPr lang="en-US" sz="1600"/>
            <a:t> </a:t>
          </a:r>
          <a:r>
            <a:rPr lang="en-US" sz="1600" b="1"/>
            <a:t>International </a:t>
          </a:r>
          <a:r>
            <a:rPr lang="en-US" sz="1600" b="1">
              <a:solidFill>
                <a:schemeClr val="bg1"/>
              </a:solidFill>
            </a:rPr>
            <a:t>SOS</a:t>
          </a:r>
        </a:p>
        <a:p>
          <a:pPr rtl="0"/>
          <a:r>
            <a:rPr lang="en-US" sz="1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+1-215-942-8478 </a:t>
          </a:r>
          <a:r>
            <a:rPr lang="en-US" sz="1600" b="1">
              <a:solidFill>
                <a:schemeClr val="bg1"/>
              </a:solidFill>
            </a:rPr>
            <a:t> </a:t>
          </a:r>
        </a:p>
      </dgm:t>
    </dgm:pt>
    <dgm:pt modelId="{0EC553E0-0B1D-4713-B103-E39B2B9BA7D3}" type="parTrans" cxnId="{56032062-03C7-4538-B860-1EA7977718AE}">
      <dgm:prSet/>
      <dgm:spPr/>
      <dgm:t>
        <a:bodyPr/>
        <a:lstStyle/>
        <a:p>
          <a:endParaRPr lang="en-US"/>
        </a:p>
      </dgm:t>
    </dgm:pt>
    <dgm:pt modelId="{324B0580-C1B5-4D17-B5E6-D26BAA670A08}" type="sibTrans" cxnId="{56032062-03C7-4538-B860-1EA7977718AE}">
      <dgm:prSet/>
      <dgm:spPr/>
      <dgm:t>
        <a:bodyPr/>
        <a:lstStyle/>
        <a:p>
          <a:endParaRPr lang="en-US"/>
        </a:p>
      </dgm:t>
    </dgm:pt>
    <dgm:pt modelId="{8760BC02-DBA3-4FCF-9C4E-3115CE815891}">
      <dgm:prSet custT="1"/>
      <dgm:spPr/>
      <dgm:t>
        <a:bodyPr/>
        <a:lstStyle/>
        <a:p>
          <a:pPr rtl="0"/>
          <a:r>
            <a:rPr lang="en-US" sz="1600"/>
            <a:t>Work with MSU and International SOS to arrange the following, as necessary:</a:t>
          </a:r>
        </a:p>
        <a:p>
          <a:pPr rtl="0"/>
          <a:endParaRPr lang="en-US" sz="1600"/>
        </a:p>
        <a:p>
          <a:pPr rtl="0"/>
          <a:r>
            <a:rPr lang="en-US" sz="1600"/>
            <a:t>- Informing emergency contacts</a:t>
          </a:r>
        </a:p>
        <a:p>
          <a:pPr rtl="0"/>
          <a:r>
            <a:rPr lang="en-US" sz="1600"/>
            <a:t>- Follow-up care</a:t>
          </a:r>
        </a:p>
        <a:p>
          <a:pPr rtl="0"/>
          <a:endParaRPr lang="en-US" sz="1600"/>
        </a:p>
      </dgm:t>
    </dgm:pt>
    <dgm:pt modelId="{5166ADCE-6585-4674-BB6F-234732CD8448}" type="parTrans" cxnId="{56E1F642-CC31-4492-8172-24A30A95417B}">
      <dgm:prSet/>
      <dgm:spPr/>
      <dgm:t>
        <a:bodyPr/>
        <a:lstStyle/>
        <a:p>
          <a:endParaRPr lang="en-US"/>
        </a:p>
      </dgm:t>
    </dgm:pt>
    <dgm:pt modelId="{A4ECDA6E-BA4F-4192-B29C-AE065F720969}" type="sibTrans" cxnId="{56E1F642-CC31-4492-8172-24A30A95417B}">
      <dgm:prSet/>
      <dgm:spPr/>
      <dgm:t>
        <a:bodyPr/>
        <a:lstStyle/>
        <a:p>
          <a:endParaRPr lang="en-US"/>
        </a:p>
      </dgm:t>
    </dgm:pt>
    <dgm:pt modelId="{AB9CD610-1F15-4EC5-8A6E-7F2D06DF4201}" type="pres">
      <dgm:prSet presAssocID="{CED34689-E3BE-45E8-A3D0-EE65FCA9B281}" presName="Name0" presStyleCnt="0">
        <dgm:presLayoutVars>
          <dgm:dir/>
          <dgm:resizeHandles val="exact"/>
        </dgm:presLayoutVars>
      </dgm:prSet>
      <dgm:spPr/>
    </dgm:pt>
    <dgm:pt modelId="{E17CA296-086A-4054-A963-2CDE4DAD203C}" type="pres">
      <dgm:prSet presAssocID="{FB7E2A4E-11E5-485D-A104-393BDFC306CE}" presName="node" presStyleLbl="node1" presStyleIdx="0" presStyleCnt="3">
        <dgm:presLayoutVars>
          <dgm:bulletEnabled val="1"/>
        </dgm:presLayoutVars>
      </dgm:prSet>
      <dgm:spPr/>
    </dgm:pt>
    <dgm:pt modelId="{67D58563-F49F-4397-881A-AD3441BE2947}" type="pres">
      <dgm:prSet presAssocID="{79245E66-6CB3-46D9-823B-EC69033D94D3}" presName="sibTrans" presStyleLbl="sibTrans2D1" presStyleIdx="0" presStyleCnt="2"/>
      <dgm:spPr/>
    </dgm:pt>
    <dgm:pt modelId="{5E5DC32E-8CF4-4F00-A8E8-DBE699090304}" type="pres">
      <dgm:prSet presAssocID="{79245E66-6CB3-46D9-823B-EC69033D94D3}" presName="connectorText" presStyleLbl="sibTrans2D1" presStyleIdx="0" presStyleCnt="2"/>
      <dgm:spPr/>
    </dgm:pt>
    <dgm:pt modelId="{8FF3FCF5-FE8B-4F99-A330-D756C694AFEC}" type="pres">
      <dgm:prSet presAssocID="{D0E20002-63FD-435F-987C-04445D8EB9BF}" presName="node" presStyleLbl="node1" presStyleIdx="1" presStyleCnt="3" custScaleX="114440" custLinFactNeighborX="1094" custLinFactNeighborY="-863">
        <dgm:presLayoutVars>
          <dgm:bulletEnabled val="1"/>
        </dgm:presLayoutVars>
      </dgm:prSet>
      <dgm:spPr/>
    </dgm:pt>
    <dgm:pt modelId="{0071D663-D777-424F-9E62-1F46D55719AB}" type="pres">
      <dgm:prSet presAssocID="{324B0580-C1B5-4D17-B5E6-D26BAA670A08}" presName="sibTrans" presStyleLbl="sibTrans2D1" presStyleIdx="1" presStyleCnt="2"/>
      <dgm:spPr/>
    </dgm:pt>
    <dgm:pt modelId="{E5A5821B-E17F-48D7-9422-A659D43C2AAE}" type="pres">
      <dgm:prSet presAssocID="{324B0580-C1B5-4D17-B5E6-D26BAA670A08}" presName="connectorText" presStyleLbl="sibTrans2D1" presStyleIdx="1" presStyleCnt="2"/>
      <dgm:spPr/>
    </dgm:pt>
    <dgm:pt modelId="{026437C3-6095-422C-88DB-E1A8BD388FCF}" type="pres">
      <dgm:prSet presAssocID="{8760BC02-DBA3-4FCF-9C4E-3115CE815891}" presName="node" presStyleLbl="node1" presStyleIdx="2" presStyleCnt="3">
        <dgm:presLayoutVars>
          <dgm:bulletEnabled val="1"/>
        </dgm:presLayoutVars>
      </dgm:prSet>
      <dgm:spPr/>
    </dgm:pt>
  </dgm:ptLst>
  <dgm:cxnLst>
    <dgm:cxn modelId="{F7136E16-8180-43CF-83AA-BC66C528B614}" type="presOf" srcId="{324B0580-C1B5-4D17-B5E6-D26BAA670A08}" destId="{E5A5821B-E17F-48D7-9422-A659D43C2AAE}" srcOrd="1" destOrd="0" presId="urn:microsoft.com/office/officeart/2005/8/layout/process1"/>
    <dgm:cxn modelId="{2BAC2922-5E68-4563-9A33-0352366D8D0B}" type="presOf" srcId="{79245E66-6CB3-46D9-823B-EC69033D94D3}" destId="{67D58563-F49F-4397-881A-AD3441BE2947}" srcOrd="0" destOrd="0" presId="urn:microsoft.com/office/officeart/2005/8/layout/process1"/>
    <dgm:cxn modelId="{B4687426-5FF0-479A-ABA1-E4DF099FEC68}" type="presOf" srcId="{CED34689-E3BE-45E8-A3D0-EE65FCA9B281}" destId="{AB9CD610-1F15-4EC5-8A6E-7F2D06DF4201}" srcOrd="0" destOrd="0" presId="urn:microsoft.com/office/officeart/2005/8/layout/process1"/>
    <dgm:cxn modelId="{56E1F642-CC31-4492-8172-24A30A95417B}" srcId="{CED34689-E3BE-45E8-A3D0-EE65FCA9B281}" destId="{8760BC02-DBA3-4FCF-9C4E-3115CE815891}" srcOrd="2" destOrd="0" parTransId="{5166ADCE-6585-4674-BB6F-234732CD8448}" sibTransId="{A4ECDA6E-BA4F-4192-B29C-AE065F720969}"/>
    <dgm:cxn modelId="{51C6634B-109A-4D33-99BF-047156AB835D}" type="presOf" srcId="{D0E20002-63FD-435F-987C-04445D8EB9BF}" destId="{8FF3FCF5-FE8B-4F99-A330-D756C694AFEC}" srcOrd="0" destOrd="0" presId="urn:microsoft.com/office/officeart/2005/8/layout/process1"/>
    <dgm:cxn modelId="{E58C7061-DC74-4FBF-BB68-1758840F8AF8}" type="presOf" srcId="{FB7E2A4E-11E5-485D-A104-393BDFC306CE}" destId="{E17CA296-086A-4054-A963-2CDE4DAD203C}" srcOrd="0" destOrd="0" presId="urn:microsoft.com/office/officeart/2005/8/layout/process1"/>
    <dgm:cxn modelId="{56032062-03C7-4538-B860-1EA7977718AE}" srcId="{CED34689-E3BE-45E8-A3D0-EE65FCA9B281}" destId="{D0E20002-63FD-435F-987C-04445D8EB9BF}" srcOrd="1" destOrd="0" parTransId="{0EC553E0-0B1D-4713-B103-E39B2B9BA7D3}" sibTransId="{324B0580-C1B5-4D17-B5E6-D26BAA670A08}"/>
    <dgm:cxn modelId="{D650CF88-DF58-434F-A815-9287A3BDB27C}" type="presOf" srcId="{8760BC02-DBA3-4FCF-9C4E-3115CE815891}" destId="{026437C3-6095-422C-88DB-E1A8BD388FCF}" srcOrd="0" destOrd="0" presId="urn:microsoft.com/office/officeart/2005/8/layout/process1"/>
    <dgm:cxn modelId="{9A6E8790-E6C1-41E1-8811-0FA77550FF68}" type="presOf" srcId="{324B0580-C1B5-4D17-B5E6-D26BAA670A08}" destId="{0071D663-D777-424F-9E62-1F46D55719AB}" srcOrd="0" destOrd="0" presId="urn:microsoft.com/office/officeart/2005/8/layout/process1"/>
    <dgm:cxn modelId="{63DD2B9C-C893-472C-9F06-21488661C853}" type="presOf" srcId="{79245E66-6CB3-46D9-823B-EC69033D94D3}" destId="{5E5DC32E-8CF4-4F00-A8E8-DBE699090304}" srcOrd="1" destOrd="0" presId="urn:microsoft.com/office/officeart/2005/8/layout/process1"/>
    <dgm:cxn modelId="{E0A621E3-B07A-476A-A12F-F104E64BD598}" srcId="{CED34689-E3BE-45E8-A3D0-EE65FCA9B281}" destId="{FB7E2A4E-11E5-485D-A104-393BDFC306CE}" srcOrd="0" destOrd="0" parTransId="{75D8F6FA-2977-4E62-A3B7-8436C9E8EB57}" sibTransId="{79245E66-6CB3-46D9-823B-EC69033D94D3}"/>
    <dgm:cxn modelId="{46083504-2493-4FC2-90BB-5AFE173DEF3A}" type="presParOf" srcId="{AB9CD610-1F15-4EC5-8A6E-7F2D06DF4201}" destId="{E17CA296-086A-4054-A963-2CDE4DAD203C}" srcOrd="0" destOrd="0" presId="urn:microsoft.com/office/officeart/2005/8/layout/process1"/>
    <dgm:cxn modelId="{1205926B-5C1A-43C2-B611-5D804CD410F7}" type="presParOf" srcId="{AB9CD610-1F15-4EC5-8A6E-7F2D06DF4201}" destId="{67D58563-F49F-4397-881A-AD3441BE2947}" srcOrd="1" destOrd="0" presId="urn:microsoft.com/office/officeart/2005/8/layout/process1"/>
    <dgm:cxn modelId="{45D8EE5B-CE66-4CCA-9313-E4CF8CE2DC6A}" type="presParOf" srcId="{67D58563-F49F-4397-881A-AD3441BE2947}" destId="{5E5DC32E-8CF4-4F00-A8E8-DBE699090304}" srcOrd="0" destOrd="0" presId="urn:microsoft.com/office/officeart/2005/8/layout/process1"/>
    <dgm:cxn modelId="{629980B3-C037-4FB0-A5BC-5BED796414D7}" type="presParOf" srcId="{AB9CD610-1F15-4EC5-8A6E-7F2D06DF4201}" destId="{8FF3FCF5-FE8B-4F99-A330-D756C694AFEC}" srcOrd="2" destOrd="0" presId="urn:microsoft.com/office/officeart/2005/8/layout/process1"/>
    <dgm:cxn modelId="{D457923E-D681-4F33-B0B4-D7E9EA12382E}" type="presParOf" srcId="{AB9CD610-1F15-4EC5-8A6E-7F2D06DF4201}" destId="{0071D663-D777-424F-9E62-1F46D55719AB}" srcOrd="3" destOrd="0" presId="urn:microsoft.com/office/officeart/2005/8/layout/process1"/>
    <dgm:cxn modelId="{9D7F8096-ACE2-41AE-BDB2-84414623D89F}" type="presParOf" srcId="{0071D663-D777-424F-9E62-1F46D55719AB}" destId="{E5A5821B-E17F-48D7-9422-A659D43C2AAE}" srcOrd="0" destOrd="0" presId="urn:microsoft.com/office/officeart/2005/8/layout/process1"/>
    <dgm:cxn modelId="{A3FA99AD-BA86-4DEA-8432-753584CFDA39}" type="presParOf" srcId="{AB9CD610-1F15-4EC5-8A6E-7F2D06DF4201}" destId="{026437C3-6095-422C-88DB-E1A8BD388FC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D34689-E3BE-45E8-A3D0-EE65FCA9B281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FB7E2A4E-11E5-485D-A104-393BDFC306CE}">
      <dgm:prSet custT="1"/>
      <dgm:spPr/>
      <dgm:t>
        <a:bodyPr/>
        <a:lstStyle/>
        <a:p>
          <a:pPr rtl="0"/>
          <a:endParaRPr lang="en-US" sz="2000" b="1"/>
        </a:p>
        <a:p>
          <a:pPr rtl="0"/>
          <a:r>
            <a:rPr lang="en-US" sz="2000" b="1"/>
            <a:t>You can inform your program director. </a:t>
          </a:r>
          <a:r>
            <a:rPr lang="en-US" sz="2000"/>
            <a:t>You or your program director should then</a:t>
          </a:r>
        </a:p>
        <a:p>
          <a:pPr rtl="0"/>
          <a:r>
            <a:rPr lang="en-US" sz="2000" b="1"/>
            <a:t>Contact</a:t>
          </a:r>
          <a:r>
            <a:rPr lang="en-US" sz="2000"/>
            <a:t> </a:t>
          </a:r>
          <a:r>
            <a:rPr lang="en-US" sz="2000" b="1"/>
            <a:t>International </a:t>
          </a:r>
          <a:r>
            <a:rPr lang="en-US" sz="2000" b="1">
              <a:solidFill>
                <a:schemeClr val="bg1"/>
              </a:solidFill>
            </a:rPr>
            <a:t>SOS</a:t>
          </a:r>
        </a:p>
        <a:p>
          <a:pPr rtl="0"/>
          <a:r>
            <a:rPr lang="en-US" sz="20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Via phone +1-215-942-8478 or App</a:t>
          </a:r>
        </a:p>
        <a:p>
          <a:pPr rtl="0"/>
          <a:endParaRPr lang="en-US" sz="2000" b="1"/>
        </a:p>
      </dgm:t>
    </dgm:pt>
    <dgm:pt modelId="{75D8F6FA-2977-4E62-A3B7-8436C9E8EB57}" type="parTrans" cxnId="{E0A621E3-B07A-476A-A12F-F104E64BD598}">
      <dgm:prSet/>
      <dgm:spPr/>
      <dgm:t>
        <a:bodyPr/>
        <a:lstStyle/>
        <a:p>
          <a:endParaRPr lang="en-US"/>
        </a:p>
      </dgm:t>
    </dgm:pt>
    <dgm:pt modelId="{79245E66-6CB3-46D9-823B-EC69033D94D3}" type="sibTrans" cxnId="{E0A621E3-B07A-476A-A12F-F104E64BD598}">
      <dgm:prSet/>
      <dgm:spPr/>
      <dgm:t>
        <a:bodyPr/>
        <a:lstStyle/>
        <a:p>
          <a:endParaRPr lang="en-US"/>
        </a:p>
      </dgm:t>
    </dgm:pt>
    <dgm:pt modelId="{8760BC02-DBA3-4FCF-9C4E-3115CE815891}">
      <dgm:prSet custT="1"/>
      <dgm:spPr/>
      <dgm:t>
        <a:bodyPr/>
        <a:lstStyle/>
        <a:p>
          <a:pPr rtl="0"/>
          <a:endParaRPr lang="en-US" sz="2000"/>
        </a:p>
        <a:p>
          <a:pPr rtl="0"/>
          <a:r>
            <a:rPr lang="en-US" sz="2000"/>
            <a:t>International SOS will assist in arranging a medical appointment, referrals to a clinic/hospital, or arranging mental health counseling. </a:t>
          </a:r>
        </a:p>
        <a:p>
          <a:pPr rtl="0"/>
          <a:endParaRPr lang="en-US" sz="2000"/>
        </a:p>
      </dgm:t>
    </dgm:pt>
    <dgm:pt modelId="{5166ADCE-6585-4674-BB6F-234732CD8448}" type="parTrans" cxnId="{56E1F642-CC31-4492-8172-24A30A95417B}">
      <dgm:prSet/>
      <dgm:spPr/>
      <dgm:t>
        <a:bodyPr/>
        <a:lstStyle/>
        <a:p>
          <a:endParaRPr lang="en-US"/>
        </a:p>
      </dgm:t>
    </dgm:pt>
    <dgm:pt modelId="{A4ECDA6E-BA4F-4192-B29C-AE065F720969}" type="sibTrans" cxnId="{56E1F642-CC31-4492-8172-24A30A95417B}">
      <dgm:prSet/>
      <dgm:spPr/>
      <dgm:t>
        <a:bodyPr/>
        <a:lstStyle/>
        <a:p>
          <a:endParaRPr lang="en-US"/>
        </a:p>
      </dgm:t>
    </dgm:pt>
    <dgm:pt modelId="{AB9CD610-1F15-4EC5-8A6E-7F2D06DF4201}" type="pres">
      <dgm:prSet presAssocID="{CED34689-E3BE-45E8-A3D0-EE65FCA9B281}" presName="Name0" presStyleCnt="0">
        <dgm:presLayoutVars>
          <dgm:dir/>
          <dgm:resizeHandles val="exact"/>
        </dgm:presLayoutVars>
      </dgm:prSet>
      <dgm:spPr/>
    </dgm:pt>
    <dgm:pt modelId="{E17CA296-086A-4054-A963-2CDE4DAD203C}" type="pres">
      <dgm:prSet presAssocID="{FB7E2A4E-11E5-485D-A104-393BDFC306CE}" presName="node" presStyleLbl="node1" presStyleIdx="0" presStyleCnt="2">
        <dgm:presLayoutVars>
          <dgm:bulletEnabled val="1"/>
        </dgm:presLayoutVars>
      </dgm:prSet>
      <dgm:spPr/>
    </dgm:pt>
    <dgm:pt modelId="{67D58563-F49F-4397-881A-AD3441BE2947}" type="pres">
      <dgm:prSet presAssocID="{79245E66-6CB3-46D9-823B-EC69033D94D3}" presName="sibTrans" presStyleLbl="sibTrans2D1" presStyleIdx="0" presStyleCnt="1"/>
      <dgm:spPr/>
    </dgm:pt>
    <dgm:pt modelId="{5E5DC32E-8CF4-4F00-A8E8-DBE699090304}" type="pres">
      <dgm:prSet presAssocID="{79245E66-6CB3-46D9-823B-EC69033D94D3}" presName="connectorText" presStyleLbl="sibTrans2D1" presStyleIdx="0" presStyleCnt="1"/>
      <dgm:spPr/>
    </dgm:pt>
    <dgm:pt modelId="{026437C3-6095-422C-88DB-E1A8BD388FCF}" type="pres">
      <dgm:prSet presAssocID="{8760BC02-DBA3-4FCF-9C4E-3115CE815891}" presName="node" presStyleLbl="node1" presStyleIdx="1" presStyleCnt="2">
        <dgm:presLayoutVars>
          <dgm:bulletEnabled val="1"/>
        </dgm:presLayoutVars>
      </dgm:prSet>
      <dgm:spPr/>
    </dgm:pt>
  </dgm:ptLst>
  <dgm:cxnLst>
    <dgm:cxn modelId="{2BAC2922-5E68-4563-9A33-0352366D8D0B}" type="presOf" srcId="{79245E66-6CB3-46D9-823B-EC69033D94D3}" destId="{67D58563-F49F-4397-881A-AD3441BE2947}" srcOrd="0" destOrd="0" presId="urn:microsoft.com/office/officeart/2005/8/layout/process1"/>
    <dgm:cxn modelId="{B4687426-5FF0-479A-ABA1-E4DF099FEC68}" type="presOf" srcId="{CED34689-E3BE-45E8-A3D0-EE65FCA9B281}" destId="{AB9CD610-1F15-4EC5-8A6E-7F2D06DF4201}" srcOrd="0" destOrd="0" presId="urn:microsoft.com/office/officeart/2005/8/layout/process1"/>
    <dgm:cxn modelId="{56E1F642-CC31-4492-8172-24A30A95417B}" srcId="{CED34689-E3BE-45E8-A3D0-EE65FCA9B281}" destId="{8760BC02-DBA3-4FCF-9C4E-3115CE815891}" srcOrd="1" destOrd="0" parTransId="{5166ADCE-6585-4674-BB6F-234732CD8448}" sibTransId="{A4ECDA6E-BA4F-4192-B29C-AE065F720969}"/>
    <dgm:cxn modelId="{E58C7061-DC74-4FBF-BB68-1758840F8AF8}" type="presOf" srcId="{FB7E2A4E-11E5-485D-A104-393BDFC306CE}" destId="{E17CA296-086A-4054-A963-2CDE4DAD203C}" srcOrd="0" destOrd="0" presId="urn:microsoft.com/office/officeart/2005/8/layout/process1"/>
    <dgm:cxn modelId="{D650CF88-DF58-434F-A815-9287A3BDB27C}" type="presOf" srcId="{8760BC02-DBA3-4FCF-9C4E-3115CE815891}" destId="{026437C3-6095-422C-88DB-E1A8BD388FCF}" srcOrd="0" destOrd="0" presId="urn:microsoft.com/office/officeart/2005/8/layout/process1"/>
    <dgm:cxn modelId="{63DD2B9C-C893-472C-9F06-21488661C853}" type="presOf" srcId="{79245E66-6CB3-46D9-823B-EC69033D94D3}" destId="{5E5DC32E-8CF4-4F00-A8E8-DBE699090304}" srcOrd="1" destOrd="0" presId="urn:microsoft.com/office/officeart/2005/8/layout/process1"/>
    <dgm:cxn modelId="{E0A621E3-B07A-476A-A12F-F104E64BD598}" srcId="{CED34689-E3BE-45E8-A3D0-EE65FCA9B281}" destId="{FB7E2A4E-11E5-485D-A104-393BDFC306CE}" srcOrd="0" destOrd="0" parTransId="{75D8F6FA-2977-4E62-A3B7-8436C9E8EB57}" sibTransId="{79245E66-6CB3-46D9-823B-EC69033D94D3}"/>
    <dgm:cxn modelId="{46083504-2493-4FC2-90BB-5AFE173DEF3A}" type="presParOf" srcId="{AB9CD610-1F15-4EC5-8A6E-7F2D06DF4201}" destId="{E17CA296-086A-4054-A963-2CDE4DAD203C}" srcOrd="0" destOrd="0" presId="urn:microsoft.com/office/officeart/2005/8/layout/process1"/>
    <dgm:cxn modelId="{1205926B-5C1A-43C2-B611-5D804CD410F7}" type="presParOf" srcId="{AB9CD610-1F15-4EC5-8A6E-7F2D06DF4201}" destId="{67D58563-F49F-4397-881A-AD3441BE2947}" srcOrd="1" destOrd="0" presId="urn:microsoft.com/office/officeart/2005/8/layout/process1"/>
    <dgm:cxn modelId="{45D8EE5B-CE66-4CCA-9313-E4CF8CE2DC6A}" type="presParOf" srcId="{67D58563-F49F-4397-881A-AD3441BE2947}" destId="{5E5DC32E-8CF4-4F00-A8E8-DBE699090304}" srcOrd="0" destOrd="0" presId="urn:microsoft.com/office/officeart/2005/8/layout/process1"/>
    <dgm:cxn modelId="{A3FA99AD-BA86-4DEA-8432-753584CFDA39}" type="presParOf" srcId="{AB9CD610-1F15-4EC5-8A6E-7F2D06DF4201}" destId="{026437C3-6095-422C-88DB-E1A8BD388FCF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737D64-BD6F-E043-B587-89ECF49A13B4}">
      <dsp:nvSpPr>
        <dsp:cNvPr id="0" name=""/>
        <dsp:cNvSpPr/>
      </dsp:nvSpPr>
      <dsp:spPr>
        <a:xfrm rot="10800000">
          <a:off x="2095523" y="0"/>
          <a:ext cx="12924298" cy="1749995"/>
        </a:xfrm>
        <a:prstGeom prst="homePlate">
          <a:avLst/>
        </a:prstGeom>
        <a:solidFill>
          <a:srgbClr val="00721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1699" tIns="114300" rIns="213360" bIns="114300" numCol="1" spcCol="1270" anchor="ctr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          Be alert, follow the advice of local authorities and your program    	director, and inform your loved ones if a global incident makes the news (example: an earthquake makes the US headlines)</a:t>
          </a:r>
        </a:p>
      </dsp:txBody>
      <dsp:txXfrm rot="10800000">
        <a:off x="2533022" y="0"/>
        <a:ext cx="12486799" cy="1749995"/>
      </dsp:txXfrm>
    </dsp:sp>
    <dsp:sp modelId="{6E634472-D733-0149-B4E1-97E432D3A8EC}">
      <dsp:nvSpPr>
        <dsp:cNvPr id="0" name=""/>
        <dsp:cNvSpPr/>
      </dsp:nvSpPr>
      <dsp:spPr>
        <a:xfrm>
          <a:off x="2240394" y="5409"/>
          <a:ext cx="1918239" cy="1744535"/>
        </a:xfrm>
        <a:prstGeom prst="ellipse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5D0EA4-BBCC-7A42-A934-142681C03610}">
      <dsp:nvSpPr>
        <dsp:cNvPr id="0" name=""/>
        <dsp:cNvSpPr/>
      </dsp:nvSpPr>
      <dsp:spPr>
        <a:xfrm rot="10800000">
          <a:off x="1952140" y="2214231"/>
          <a:ext cx="12960108" cy="1749995"/>
        </a:xfrm>
        <a:prstGeom prst="homePlate">
          <a:avLst/>
        </a:prstGeom>
        <a:solidFill>
          <a:srgbClr val="00721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1699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          Travel with a buddy (or group) and do not resist a robbery attempt. 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(Items are replaceable, you are not.)</a:t>
          </a:r>
        </a:p>
      </dsp:txBody>
      <dsp:txXfrm rot="10800000">
        <a:off x="2389639" y="2214231"/>
        <a:ext cx="12522609" cy="1749995"/>
      </dsp:txXfrm>
    </dsp:sp>
    <dsp:sp modelId="{B1FBF58C-E94C-A74A-B36A-30A69E523B66}">
      <dsp:nvSpPr>
        <dsp:cNvPr id="0" name=""/>
        <dsp:cNvSpPr/>
      </dsp:nvSpPr>
      <dsp:spPr>
        <a:xfrm>
          <a:off x="2273503" y="2275061"/>
          <a:ext cx="1749995" cy="1749995"/>
        </a:xfrm>
        <a:prstGeom prst="ellipse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2A3E4B-7E1B-C24A-B1D8-A77F9113401D}">
      <dsp:nvSpPr>
        <dsp:cNvPr id="0" name=""/>
        <dsp:cNvSpPr/>
      </dsp:nvSpPr>
      <dsp:spPr>
        <a:xfrm rot="10800000">
          <a:off x="2117818" y="4341783"/>
          <a:ext cx="12854932" cy="1749995"/>
        </a:xfrm>
        <a:prstGeom prst="homePlate">
          <a:avLst/>
        </a:prstGeom>
        <a:solidFill>
          <a:srgbClr val="00721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1699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        We encourage you to keep a charged cell phone, capable of making international calls with you at all times</a:t>
          </a:r>
        </a:p>
      </dsp:txBody>
      <dsp:txXfrm rot="10800000">
        <a:off x="2555317" y="4341783"/>
        <a:ext cx="12417433" cy="1749995"/>
      </dsp:txXfrm>
    </dsp:sp>
    <dsp:sp modelId="{1AB66DE9-9930-7544-8289-A01F45549C5B}">
      <dsp:nvSpPr>
        <dsp:cNvPr id="0" name=""/>
        <dsp:cNvSpPr/>
      </dsp:nvSpPr>
      <dsp:spPr>
        <a:xfrm>
          <a:off x="2299797" y="4547443"/>
          <a:ext cx="1749995" cy="1749995"/>
        </a:xfrm>
        <a:prstGeom prst="ellipse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06656B-7388-FC46-B947-BD3836EE6C22}">
      <dsp:nvSpPr>
        <dsp:cNvPr id="0" name=""/>
        <dsp:cNvSpPr/>
      </dsp:nvSpPr>
      <dsp:spPr>
        <a:xfrm rot="10800000">
          <a:off x="2208380" y="6477001"/>
          <a:ext cx="13016550" cy="1749995"/>
        </a:xfrm>
        <a:prstGeom prst="homePlate">
          <a:avLst/>
        </a:prstGeom>
        <a:solidFill>
          <a:srgbClr val="00721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71699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Never participate in protests/demonstrations. 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They are unpredictable and students can face disciplinary action</a:t>
          </a:r>
        </a:p>
      </dsp:txBody>
      <dsp:txXfrm rot="10800000">
        <a:off x="2645879" y="6477001"/>
        <a:ext cx="12579051" cy="1749995"/>
      </dsp:txXfrm>
    </dsp:sp>
    <dsp:sp modelId="{34620F9F-C596-644C-A7E7-0CDFA8A0DD5E}">
      <dsp:nvSpPr>
        <dsp:cNvPr id="0" name=""/>
        <dsp:cNvSpPr/>
      </dsp:nvSpPr>
      <dsp:spPr>
        <a:xfrm>
          <a:off x="2259392" y="6819825"/>
          <a:ext cx="1749995" cy="1749995"/>
        </a:xfrm>
        <a:prstGeom prst="ellipse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737D64-BD6F-E043-B587-89ECF49A13B4}">
      <dsp:nvSpPr>
        <dsp:cNvPr id="0" name=""/>
        <dsp:cNvSpPr/>
      </dsp:nvSpPr>
      <dsp:spPr>
        <a:xfrm rot="10800000">
          <a:off x="2268964" y="0"/>
          <a:ext cx="12924298" cy="2382910"/>
        </a:xfrm>
        <a:prstGeom prst="homePlate">
          <a:avLst/>
        </a:prstGeom>
        <a:solidFill>
          <a:srgbClr val="00721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797" tIns="140970" rIns="263144" bIns="140970" numCol="1" spcCol="1270" anchor="ctr" anchorCtr="0">
          <a:noAutofit/>
        </a:bodyPr>
        <a:lstStyle/>
        <a:p>
          <a:pPr marL="0" lvl="0" indent="0" algn="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          </a:t>
          </a:r>
          <a:r>
            <a:rPr lang="en-US" sz="3700" b="0" i="0" u="none" kern="1200"/>
            <a:t>Use safe and reliable transportation. Don’t forget the basics-seatbelts and pedestrian safety. (Traffic 	accidents are the #1 cause of American deaths abroad!)</a:t>
          </a:r>
          <a:endParaRPr lang="en-US" sz="3700" kern="1200"/>
        </a:p>
      </dsp:txBody>
      <dsp:txXfrm rot="10800000">
        <a:off x="2864691" y="0"/>
        <a:ext cx="12328571" cy="2382910"/>
      </dsp:txXfrm>
    </dsp:sp>
    <dsp:sp modelId="{6E634472-D733-0149-B4E1-97E432D3A8EC}">
      <dsp:nvSpPr>
        <dsp:cNvPr id="0" name=""/>
        <dsp:cNvSpPr/>
      </dsp:nvSpPr>
      <dsp:spPr>
        <a:xfrm>
          <a:off x="2066953" y="4285"/>
          <a:ext cx="2612003" cy="2375475"/>
        </a:xfrm>
        <a:prstGeom prst="ellipse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5D0EA4-BBCC-7A42-A934-142681C03610}">
      <dsp:nvSpPr>
        <dsp:cNvPr id="0" name=""/>
        <dsp:cNvSpPr/>
      </dsp:nvSpPr>
      <dsp:spPr>
        <a:xfrm rot="10800000">
          <a:off x="2209853" y="2997071"/>
          <a:ext cx="12960108" cy="2382910"/>
        </a:xfrm>
        <a:prstGeom prst="homePlate">
          <a:avLst/>
        </a:prstGeom>
        <a:solidFill>
          <a:srgbClr val="00721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797" tIns="140970" rIns="263144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          Know the local 911 number for emergencies</a:t>
          </a:r>
        </a:p>
      </dsp:txBody>
      <dsp:txXfrm rot="10800000">
        <a:off x="2805580" y="2997071"/>
        <a:ext cx="12364381" cy="2382910"/>
      </dsp:txXfrm>
    </dsp:sp>
    <dsp:sp modelId="{B1FBF58C-E94C-A74A-B36A-30A69E523B66}">
      <dsp:nvSpPr>
        <dsp:cNvPr id="0" name=""/>
        <dsp:cNvSpPr/>
      </dsp:nvSpPr>
      <dsp:spPr>
        <a:xfrm>
          <a:off x="2115274" y="3094794"/>
          <a:ext cx="2382910" cy="2382910"/>
        </a:xfrm>
        <a:prstGeom prst="ellipse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2A3E4B-7E1B-C24A-B1D8-A77F9113401D}">
      <dsp:nvSpPr>
        <dsp:cNvPr id="0" name=""/>
        <dsp:cNvSpPr/>
      </dsp:nvSpPr>
      <dsp:spPr>
        <a:xfrm rot="10800000">
          <a:off x="2062346" y="5908982"/>
          <a:ext cx="13139867" cy="2382910"/>
        </a:xfrm>
        <a:prstGeom prst="homePlate">
          <a:avLst/>
        </a:prstGeom>
        <a:solidFill>
          <a:srgbClr val="00721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50797" tIns="140970" rIns="263144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/>
            <a:t>        Do not carry all cash/cards/IDs together (store some 	in a safe location back where you are staying). 	 If you need to use an ATM, make sure it’s in well-lit and populated area!</a:t>
          </a:r>
        </a:p>
      </dsp:txBody>
      <dsp:txXfrm rot="10800000">
        <a:off x="2658073" y="5908982"/>
        <a:ext cx="12544140" cy="2382910"/>
      </dsp:txXfrm>
    </dsp:sp>
    <dsp:sp modelId="{1AB66DE9-9930-7544-8289-A01F45549C5B}">
      <dsp:nvSpPr>
        <dsp:cNvPr id="0" name=""/>
        <dsp:cNvSpPr/>
      </dsp:nvSpPr>
      <dsp:spPr>
        <a:xfrm>
          <a:off x="2070334" y="6189021"/>
          <a:ext cx="2382910" cy="2382910"/>
        </a:xfrm>
        <a:prstGeom prst="ellipse">
          <a:avLst/>
        </a:prstGeom>
        <a:noFill/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CA296-086A-4054-A963-2CDE4DAD203C}">
      <dsp:nvSpPr>
        <dsp:cNvPr id="0" name=""/>
        <dsp:cNvSpPr/>
      </dsp:nvSpPr>
      <dsp:spPr>
        <a:xfrm>
          <a:off x="2755" y="2682539"/>
          <a:ext cx="3339307" cy="219142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Go immediately to the nearest hospital emergency room. </a:t>
          </a:r>
          <a:r>
            <a:rPr lang="en-US" sz="1800" b="0" kern="1200"/>
            <a:t>Call an ambulance if necessary (know the local “911” equivalent in advance).</a:t>
          </a:r>
        </a:p>
      </dsp:txBody>
      <dsp:txXfrm>
        <a:off x="66940" y="2746724"/>
        <a:ext cx="3210937" cy="2063050"/>
      </dsp:txXfrm>
    </dsp:sp>
    <dsp:sp modelId="{67D58563-F49F-4397-881A-AD3441BE2947}">
      <dsp:nvSpPr>
        <dsp:cNvPr id="0" name=""/>
        <dsp:cNvSpPr/>
      </dsp:nvSpPr>
      <dsp:spPr>
        <a:xfrm rot="21586815">
          <a:off x="3679643" y="3355104"/>
          <a:ext cx="715683" cy="82814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3679644" y="3521146"/>
        <a:ext cx="500978" cy="496888"/>
      </dsp:txXfrm>
    </dsp:sp>
    <dsp:sp modelId="{8FF3FCF5-FE8B-4F99-A330-D756C694AFEC}">
      <dsp:nvSpPr>
        <dsp:cNvPr id="0" name=""/>
        <dsp:cNvSpPr/>
      </dsp:nvSpPr>
      <dsp:spPr>
        <a:xfrm>
          <a:off x="4692398" y="2663627"/>
          <a:ext cx="3821503" cy="219142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Inform your program director.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You or your program director should then: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Contact</a:t>
          </a:r>
          <a:r>
            <a:rPr lang="en-US" sz="1600" kern="1200"/>
            <a:t> </a:t>
          </a:r>
          <a:r>
            <a:rPr lang="en-US" sz="1600" b="1" kern="1200"/>
            <a:t>International </a:t>
          </a:r>
          <a:r>
            <a:rPr lang="en-US" sz="1600" b="1" kern="1200">
              <a:solidFill>
                <a:schemeClr val="bg1"/>
              </a:solidFill>
            </a:rPr>
            <a:t>SOS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+1-215-942-8478 </a:t>
          </a:r>
          <a:r>
            <a:rPr lang="en-US" sz="1600" b="1" kern="1200">
              <a:solidFill>
                <a:schemeClr val="bg1"/>
              </a:solidFill>
            </a:rPr>
            <a:t> </a:t>
          </a:r>
        </a:p>
      </dsp:txBody>
      <dsp:txXfrm>
        <a:off x="4756583" y="2727812"/>
        <a:ext cx="3693133" cy="2063050"/>
      </dsp:txXfrm>
    </dsp:sp>
    <dsp:sp modelId="{0071D663-D777-424F-9E62-1F46D55719AB}">
      <dsp:nvSpPr>
        <dsp:cNvPr id="0" name=""/>
        <dsp:cNvSpPr/>
      </dsp:nvSpPr>
      <dsp:spPr>
        <a:xfrm rot="13264">
          <a:off x="8844176" y="3355260"/>
          <a:ext cx="700193" cy="828148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</dsp:txBody>
      <dsp:txXfrm>
        <a:off x="8844177" y="3520485"/>
        <a:ext cx="490135" cy="496888"/>
      </dsp:txXfrm>
    </dsp:sp>
    <dsp:sp modelId="{026437C3-6095-422C-88DB-E1A8BD388FCF}">
      <dsp:nvSpPr>
        <dsp:cNvPr id="0" name=""/>
        <dsp:cNvSpPr/>
      </dsp:nvSpPr>
      <dsp:spPr>
        <a:xfrm>
          <a:off x="9835011" y="2682539"/>
          <a:ext cx="3339307" cy="219142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Work with MSU and International SOS to arrange the following, as necessary: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- Informing emergency contacts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- Follow-up care</a:t>
          </a:r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/>
        </a:p>
      </dsp:txBody>
      <dsp:txXfrm>
        <a:off x="9899196" y="2746724"/>
        <a:ext cx="3210937" cy="20630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CA296-086A-4054-A963-2CDE4DAD203C}">
      <dsp:nvSpPr>
        <dsp:cNvPr id="0" name=""/>
        <dsp:cNvSpPr/>
      </dsp:nvSpPr>
      <dsp:spPr>
        <a:xfrm>
          <a:off x="2487" y="1799726"/>
          <a:ext cx="5303912" cy="318234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/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You can inform your program director. </a:t>
          </a:r>
          <a:r>
            <a:rPr lang="en-US" sz="2000" kern="1200"/>
            <a:t>You or your program director should then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Contact</a:t>
          </a:r>
          <a:r>
            <a:rPr lang="en-US" sz="2000" kern="1200"/>
            <a:t> </a:t>
          </a:r>
          <a:r>
            <a:rPr lang="en-US" sz="2000" b="1" kern="1200"/>
            <a:t>International </a:t>
          </a:r>
          <a:r>
            <a:rPr lang="en-US" sz="2000" b="1" kern="1200">
              <a:solidFill>
                <a:schemeClr val="bg1"/>
              </a:solidFill>
            </a:rPr>
            <a:t>SOS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Via phone +1-215-942-8478 or App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b="1" kern="1200"/>
        </a:p>
      </dsp:txBody>
      <dsp:txXfrm>
        <a:off x="95695" y="1892934"/>
        <a:ext cx="5117496" cy="2995931"/>
      </dsp:txXfrm>
    </dsp:sp>
    <dsp:sp modelId="{67D58563-F49F-4397-881A-AD3441BE2947}">
      <dsp:nvSpPr>
        <dsp:cNvPr id="0" name=""/>
        <dsp:cNvSpPr/>
      </dsp:nvSpPr>
      <dsp:spPr>
        <a:xfrm>
          <a:off x="5836790" y="2733214"/>
          <a:ext cx="1124429" cy="1315370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500" kern="1200"/>
        </a:p>
      </dsp:txBody>
      <dsp:txXfrm>
        <a:off x="5836790" y="2996288"/>
        <a:ext cx="787100" cy="789222"/>
      </dsp:txXfrm>
    </dsp:sp>
    <dsp:sp modelId="{026437C3-6095-422C-88DB-E1A8BD388FCF}">
      <dsp:nvSpPr>
        <dsp:cNvPr id="0" name=""/>
        <dsp:cNvSpPr/>
      </dsp:nvSpPr>
      <dsp:spPr>
        <a:xfrm>
          <a:off x="7427964" y="1799726"/>
          <a:ext cx="5303912" cy="3182347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International SOS will assist in arranging a medical appointment, referrals to a clinic/hospital, or arranging mental health counseling. </a:t>
          </a: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7521172" y="1892934"/>
        <a:ext cx="5117496" cy="2995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911502-7D37-144B-8832-A9AED2DFF0FC}" type="datetimeFigureOut">
              <a:rPr lang="en-US" smtClean="0"/>
              <a:t>3/12/25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B3C8A-2AEE-9846-92D4-C74EB9BE1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513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 will just emphasize the 3rd point – please keep a charged cell phone with you at all times and ensure that it can make local and international calls. As a program director or assistant, these costs can be built in to your budget so work with your EA coordinator to make sure that you have a working cell phone while abroad with your students.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082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72B962-B670-E4BF-3FD9-D49DF833B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CEC1B8-B08F-3F35-5DF8-3013BE03F1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30617-6FB8-4E86-6AD1-388689B59B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 will just emphasize the 3rd point – please keep a charged cell phone with you at all times and ensure that it can make local and international calls. As a program director or assistant, these costs can be built in to your budget so work with your EA coordinator to make sure that you have a working cell phone while abroad with your students.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759AE-C226-0763-965F-B750791DEE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088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Elke's comments for 2023 presentations:</a:t>
            </a:r>
          </a:p>
          <a:p>
            <a:pPr marL="171450" indent="-171450">
              <a:buFont typeface="Calibri"/>
              <a:buChar char="-"/>
            </a:pPr>
            <a:r>
              <a:rPr lang="en-US">
                <a:ea typeface="Calibri"/>
                <a:cs typeface="Calibri"/>
              </a:rPr>
              <a:t>Mention medical amnesty and how it relates to on-campus disciplinary action.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D58767-4A3A-F44E-BE62-465B1B00086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695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D58767-4A3A-F44E-BE62-465B1B00086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823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Calibri"/>
              <a:buChar char="-"/>
            </a:pPr>
            <a:r>
              <a:rPr lang="en-US" b="1"/>
              <a:t>Only carry what you will use plus one back up.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3957B1-EB05-4F7D-AEB2-239E0044CE48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18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4.sv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8.sv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7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ducationabroad.isp.msu.edu/students/admitted-students/student-handbook/statement-responsibility/" TargetMode="External"/><Relationship Id="rId2" Type="http://schemas.openxmlformats.org/officeDocument/2006/relationships/hyperlink" Target="http://oie.msu.edu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hr.msu.edu/documents/uwidepolproc/RVSM_Policy.ht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plife.studentlife.msu.ed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29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7" Type="http://schemas.openxmlformats.org/officeDocument/2006/relationships/image" Target="../media/image35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app.internationalsos.com/" TargetMode="External"/><Relationship Id="rId2" Type="http://schemas.openxmlformats.org/officeDocument/2006/relationships/hyperlink" Target="http://www.internationalsos.com/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microsoft.com/office/2018/10/relationships/comments" Target="../comments/modernComment_137_DF5A8581.xml"/><Relationship Id="rId7" Type="http://schemas.openxmlformats.org/officeDocument/2006/relationships/diagramColors" Target="../diagrams/colors3.xml"/><Relationship Id="rId12" Type="http://schemas.openxmlformats.org/officeDocument/2006/relationships/image" Target="../media/image39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36.png"/><Relationship Id="rId5" Type="http://schemas.openxmlformats.org/officeDocument/2006/relationships/diagramLayout" Target="../diagrams/layout3.xml"/><Relationship Id="rId10" Type="http://schemas.openxmlformats.org/officeDocument/2006/relationships/image" Target="../media/image38.png"/><Relationship Id="rId4" Type="http://schemas.openxmlformats.org/officeDocument/2006/relationships/diagramData" Target="../diagrams/data3.xml"/><Relationship Id="rId9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36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pp.internationalsos.com/" TargetMode="External"/><Relationship Id="rId5" Type="http://schemas.openxmlformats.org/officeDocument/2006/relationships/hyperlink" Target="http://www.internationalsos.com/" TargetMode="External"/><Relationship Id="rId4" Type="http://schemas.openxmlformats.org/officeDocument/2006/relationships/image" Target="../media/image4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globalsafety@msu.edu" TargetMode="External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97736" y="6232322"/>
            <a:ext cx="3232876" cy="4223472"/>
          </a:xfrm>
          <a:custGeom>
            <a:avLst/>
            <a:gdLst/>
            <a:ahLst/>
            <a:cxnLst/>
            <a:rect l="l" t="t" r="r" b="b"/>
            <a:pathLst>
              <a:path w="3232876" h="4223472">
                <a:moveTo>
                  <a:pt x="0" y="0"/>
                </a:moveTo>
                <a:lnTo>
                  <a:pt x="3232876" y="0"/>
                </a:lnTo>
                <a:lnTo>
                  <a:pt x="3232876" y="4223472"/>
                </a:lnTo>
                <a:lnTo>
                  <a:pt x="0" y="42234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5348993" y="6232322"/>
            <a:ext cx="3401815" cy="4223472"/>
          </a:xfrm>
          <a:custGeom>
            <a:avLst/>
            <a:gdLst/>
            <a:ahLst/>
            <a:cxnLst/>
            <a:rect l="l" t="t" r="r" b="b"/>
            <a:pathLst>
              <a:path w="3401815" h="4223472">
                <a:moveTo>
                  <a:pt x="0" y="0"/>
                </a:moveTo>
                <a:lnTo>
                  <a:pt x="3401815" y="0"/>
                </a:lnTo>
                <a:lnTo>
                  <a:pt x="3401815" y="4223472"/>
                </a:lnTo>
                <a:lnTo>
                  <a:pt x="0" y="42234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8125023" y="6232322"/>
            <a:ext cx="3271271" cy="4223472"/>
          </a:xfrm>
          <a:custGeom>
            <a:avLst/>
            <a:gdLst/>
            <a:ahLst/>
            <a:cxnLst/>
            <a:rect l="l" t="t" r="r" b="b"/>
            <a:pathLst>
              <a:path w="3271271" h="4223472">
                <a:moveTo>
                  <a:pt x="0" y="0"/>
                </a:moveTo>
                <a:lnTo>
                  <a:pt x="3271272" y="0"/>
                </a:lnTo>
                <a:lnTo>
                  <a:pt x="3271272" y="4223472"/>
                </a:lnTo>
                <a:lnTo>
                  <a:pt x="0" y="42234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590101" y="6232322"/>
            <a:ext cx="3079295" cy="4223472"/>
          </a:xfrm>
          <a:custGeom>
            <a:avLst/>
            <a:gdLst/>
            <a:ahLst/>
            <a:cxnLst/>
            <a:rect l="l" t="t" r="r" b="b"/>
            <a:pathLst>
              <a:path w="3079295" h="4223472">
                <a:moveTo>
                  <a:pt x="0" y="0"/>
                </a:moveTo>
                <a:lnTo>
                  <a:pt x="3079296" y="0"/>
                </a:lnTo>
                <a:lnTo>
                  <a:pt x="3079296" y="4223472"/>
                </a:lnTo>
                <a:lnTo>
                  <a:pt x="0" y="422347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028700" y="1904616"/>
            <a:ext cx="13476556" cy="3593862"/>
            <a:chOff x="0" y="85725"/>
            <a:chExt cx="17968742" cy="4791816"/>
          </a:xfrm>
        </p:grpSpPr>
        <p:sp>
          <p:nvSpPr>
            <p:cNvPr id="10" name="TextBox 10"/>
            <p:cNvSpPr txBox="1"/>
            <p:nvPr/>
          </p:nvSpPr>
          <p:spPr>
            <a:xfrm>
              <a:off x="0" y="85725"/>
              <a:ext cx="17968742" cy="38044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000"/>
                </a:lnSpc>
              </a:pPr>
              <a:r>
                <a:rPr lang="en-US" sz="10000" dirty="0">
                  <a:solidFill>
                    <a:srgbClr val="000000"/>
                  </a:solidFill>
                  <a:latin typeface="Corben"/>
                  <a:ea typeface="Corben"/>
                  <a:cs typeface="Corben"/>
                  <a:sym typeface="Corben"/>
                </a:rPr>
                <a:t>Being Your Own Risk Manager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4153412"/>
              <a:ext cx="17968742" cy="7241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4619"/>
                </a:lnSpc>
                <a:spcBef>
                  <a:spcPct val="0"/>
                </a:spcBef>
              </a:pPr>
              <a:r>
                <a:rPr lang="en-US" sz="3299">
                  <a:solidFill>
                    <a:srgbClr val="000000"/>
                  </a:solidFill>
                  <a:latin typeface="Codec Pro"/>
                  <a:ea typeface="Codec Pro"/>
                  <a:cs typeface="Codec Pro"/>
                  <a:sym typeface="Codec Pro"/>
                </a:rPr>
                <a:t>Pre-Departure Health and Safety Topics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2496800" y="7124700"/>
            <a:ext cx="5621647" cy="2908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20040" algn="l" rtl="0" eaLnBrk="1" fontAlgn="ctr" latinLnBrk="0" hangingPunct="1">
              <a:lnSpc>
                <a:spcPct val="150000"/>
              </a:lnSpc>
              <a:spcBef>
                <a:spcPts val="1800"/>
              </a:spcBef>
              <a:buClrTx/>
              <a:buSzPts val="4400"/>
            </a:pPr>
            <a:r>
              <a:rPr lang="en-US" sz="2400">
                <a:solidFill>
                  <a:srgbClr val="000000"/>
                </a:solidFill>
                <a:latin typeface="Codec Pro" pitchFamily="2" charset="0"/>
                <a:ea typeface="Codec Pro" pitchFamily="2" charset="0"/>
                <a:cs typeface="Codec Pro" pitchFamily="2" charset="0"/>
              </a:rPr>
              <a:t>1. Safety Abroad</a:t>
            </a:r>
          </a:p>
          <a:p>
            <a:pPr marL="320040" algn="l" rtl="0" eaLnBrk="1" fontAlgn="ctr" latinLnBrk="0" hangingPunct="1">
              <a:lnSpc>
                <a:spcPct val="150000"/>
              </a:lnSpc>
              <a:spcBef>
                <a:spcPts val="1800"/>
              </a:spcBef>
              <a:buClrTx/>
              <a:buSzPts val="4400"/>
            </a:pPr>
            <a:r>
              <a:rPr lang="en-US" sz="2400" b="0" i="0" u="none" strike="noStrike" kern="1200">
                <a:solidFill>
                  <a:srgbClr val="000000"/>
                </a:solidFill>
                <a:effectLst/>
                <a:latin typeface="Codec Pro" pitchFamily="2" charset="0"/>
                <a:ea typeface="Codec Pro" pitchFamily="2" charset="0"/>
                <a:cs typeface="Codec Pro" pitchFamily="2" charset="0"/>
              </a:rPr>
              <a:t>2. Student Conduct Policies Abroad</a:t>
            </a:r>
            <a:endParaRPr lang="en-US" sz="2400" b="0" i="0" u="none" strike="noStrike">
              <a:effectLst/>
              <a:latin typeface="Arial" panose="020B0604020202020204" pitchFamily="34" charset="0"/>
            </a:endParaRPr>
          </a:p>
          <a:p>
            <a:pPr marL="320040" algn="l" rtl="0" eaLnBrk="1" fontAlgn="ctr" latinLnBrk="0" hangingPunct="1">
              <a:lnSpc>
                <a:spcPct val="150000"/>
              </a:lnSpc>
              <a:spcBef>
                <a:spcPts val="1800"/>
              </a:spcBef>
            </a:pPr>
            <a:r>
              <a:rPr lang="en-US" sz="2400">
                <a:solidFill>
                  <a:srgbClr val="000000"/>
                </a:solidFill>
                <a:latin typeface="Codec Pro" pitchFamily="2" charset="0"/>
                <a:ea typeface="Codec Pro" pitchFamily="2" charset="0"/>
                <a:cs typeface="Codec Pro" pitchFamily="2" charset="0"/>
              </a:rPr>
              <a:t>3.</a:t>
            </a:r>
            <a:r>
              <a:rPr lang="en-US" sz="2400" b="0" i="0" u="none" strike="noStrike" kern="1200">
                <a:solidFill>
                  <a:srgbClr val="000000"/>
                </a:solidFill>
                <a:effectLst/>
                <a:latin typeface="Codec Pro" pitchFamily="2" charset="0"/>
                <a:ea typeface="Codec Pro" pitchFamily="2" charset="0"/>
                <a:cs typeface="Codec Pro" pitchFamily="2" charset="0"/>
              </a:rPr>
              <a:t>. General Health Abroad</a:t>
            </a:r>
            <a:endParaRPr lang="en-US" sz="2400" b="0" i="0" u="none" strike="noStrike">
              <a:effectLst/>
              <a:latin typeface="Arial" panose="020B0604020202020204" pitchFamily="34" charset="0"/>
            </a:endParaRPr>
          </a:p>
          <a:p>
            <a:pPr marL="320040" algn="l" rtl="0" eaLnBrk="1" fontAlgn="ctr" latinLnBrk="0" hangingPunct="1">
              <a:lnSpc>
                <a:spcPct val="150000"/>
              </a:lnSpc>
              <a:spcBef>
                <a:spcPts val="1800"/>
              </a:spcBef>
            </a:pPr>
            <a:r>
              <a:rPr lang="en-US" sz="2400" b="0" i="0" u="none" strike="noStrike" kern="1200">
                <a:solidFill>
                  <a:srgbClr val="000000"/>
                </a:solidFill>
                <a:effectLst/>
                <a:latin typeface="Codec Pro" pitchFamily="2" charset="0"/>
                <a:ea typeface="Codec Pro" pitchFamily="2" charset="0"/>
                <a:cs typeface="Codec Pro" pitchFamily="2" charset="0"/>
              </a:rPr>
              <a:t>3. Mental Health Abroad</a:t>
            </a:r>
            <a:endParaRPr lang="en-US" sz="2400" b="0" i="0" u="none" strike="noStrike">
              <a:effectLst/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A0B9991-EEFF-7EF0-8D11-036C6D1882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200" y="280394"/>
            <a:ext cx="3657600" cy="838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2040BC3-E0B8-5BB4-A1BA-44C3D5B9DF1E}"/>
              </a:ext>
            </a:extLst>
          </p:cNvPr>
          <p:cNvSpPr txBox="1">
            <a:spLocks/>
          </p:cNvSpPr>
          <p:nvPr/>
        </p:nvSpPr>
        <p:spPr>
          <a:xfrm>
            <a:off x="8842443" y="719240"/>
            <a:ext cx="8188257" cy="4652860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900"/>
              </a:spcAft>
            </a:pPr>
            <a:r>
              <a:rPr lang="en-US" sz="6600" b="1"/>
              <a:t>Develop a Risk-based Decision-Making Mindset</a:t>
            </a:r>
          </a:p>
        </p:txBody>
      </p:sp>
      <p:pic>
        <p:nvPicPr>
          <p:cNvPr id="7" name="Picture 2" descr="Michigan State University Spartan Helmet Logo PNG Vector ...">
            <a:extLst>
              <a:ext uri="{FF2B5EF4-FFF2-40B4-BE49-F238E27FC236}">
                <a16:creationId xmlns:a16="http://schemas.microsoft.com/office/drawing/2014/main" id="{C4B4A8A3-D22C-2A2D-0F61-5044057BD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4774" y="865958"/>
            <a:ext cx="7166072" cy="830046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44BC4-9512-F2DA-1DA0-FFE151BE8D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4400" y="4914900"/>
            <a:ext cx="9105900" cy="5036344"/>
          </a:xfrm>
        </p:spPr>
        <p:txBody>
          <a:bodyPr vert="horz" lIns="137160" tIns="68580" rIns="137160" bIns="68580" rtlCol="0">
            <a:normAutofit lnSpcReduction="10000"/>
          </a:bodyPr>
          <a:lstStyle/>
          <a:p>
            <a:pPr marL="0" indent="0">
              <a:buNone/>
            </a:pPr>
            <a:r>
              <a:rPr lang="en-US" sz="3000" b="1"/>
              <a:t>Consider the cost of not doing something versus the potential cost of doing it.</a:t>
            </a:r>
          </a:p>
          <a:p>
            <a:pPr marL="0"/>
            <a:endParaRPr lang="en-US" sz="3000"/>
          </a:p>
          <a:p>
            <a:pPr marL="0"/>
            <a:r>
              <a:rPr lang="en-US" sz="3000"/>
              <a:t>Example: Visiting the Eiffel Tower is a once in a lifetime experience, can only be done in France, and there is a small likelihood/magnitude of harm (slip and fall, sickness).</a:t>
            </a:r>
            <a:br>
              <a:rPr lang="en-US" sz="3000"/>
            </a:br>
            <a:endParaRPr lang="en-US" sz="3000"/>
          </a:p>
          <a:p>
            <a:pPr marL="0"/>
            <a:r>
              <a:rPr lang="en-US" sz="3000"/>
              <a:t>vs: Skydiving can be done anywhere, is not specific to a particular country, and has a high likelihood/magnitude of harm (sickness, injury, death). </a:t>
            </a:r>
          </a:p>
        </p:txBody>
      </p:sp>
    </p:spTree>
    <p:extLst>
      <p:ext uri="{BB962C8B-B14F-4D97-AF65-F5344CB8AC3E}">
        <p14:creationId xmlns:p14="http://schemas.microsoft.com/office/powerpoint/2010/main" val="1637932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1"/>
            <a:ext cx="14630400" cy="1188243"/>
          </a:xfrm>
        </p:spPr>
        <p:txBody>
          <a:bodyPr>
            <a:normAutofit/>
          </a:bodyPr>
          <a:lstStyle/>
          <a:p>
            <a:r>
              <a:rPr lang="en-US" b="1"/>
              <a:t>General Safety Tips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EA7B3C90-6890-6F40-BC5A-20DD736F03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8631958"/>
              </p:ext>
            </p:extLst>
          </p:nvPr>
        </p:nvGraphicFramePr>
        <p:xfrm>
          <a:off x="228602" y="1714500"/>
          <a:ext cx="17830799" cy="8572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raphic 3" descr="Warning">
            <a:extLst>
              <a:ext uri="{FF2B5EF4-FFF2-40B4-BE49-F238E27FC236}">
                <a16:creationId xmlns:a16="http://schemas.microsoft.com/office/drawing/2014/main" id="{276FE3FC-93A7-014A-92F9-8FB9279C41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24100" y="1825580"/>
            <a:ext cx="1600200" cy="1600200"/>
          </a:xfrm>
          <a:prstGeom prst="rect">
            <a:avLst/>
          </a:prstGeom>
        </p:spPr>
      </p:pic>
      <p:pic>
        <p:nvPicPr>
          <p:cNvPr id="6" name="Graphic 5" descr="Robber">
            <a:extLst>
              <a:ext uri="{FF2B5EF4-FFF2-40B4-BE49-F238E27FC236}">
                <a16:creationId xmlns:a16="http://schemas.microsoft.com/office/drawing/2014/main" id="{64AA8F3E-A588-B74D-8AFB-E8DEBB9905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58562" y="4065495"/>
            <a:ext cx="1600200" cy="1600200"/>
          </a:xfrm>
          <a:prstGeom prst="rect">
            <a:avLst/>
          </a:prstGeom>
        </p:spPr>
      </p:pic>
      <p:pic>
        <p:nvPicPr>
          <p:cNvPr id="8" name="Graphic 7" descr="Smart Phone">
            <a:extLst>
              <a:ext uri="{FF2B5EF4-FFF2-40B4-BE49-F238E27FC236}">
                <a16:creationId xmlns:a16="http://schemas.microsoft.com/office/drawing/2014/main" id="{81E3536D-D829-9E46-9CFA-190BFA1487A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514600" y="6286500"/>
            <a:ext cx="1600200" cy="1600200"/>
          </a:xfrm>
          <a:prstGeom prst="rect">
            <a:avLst/>
          </a:prstGeom>
        </p:spPr>
      </p:pic>
      <p:pic>
        <p:nvPicPr>
          <p:cNvPr id="10" name="Graphic 9" descr="Siren">
            <a:extLst>
              <a:ext uri="{FF2B5EF4-FFF2-40B4-BE49-F238E27FC236}">
                <a16:creationId xmlns:a16="http://schemas.microsoft.com/office/drawing/2014/main" id="{6AB0CA0E-35F9-414D-9748-9C765239242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590800" y="8461420"/>
            <a:ext cx="16002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45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3F0C8-AA25-B99D-04D7-9F65DBED5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EE1AD-2C0D-401C-9D08-5B26BFE8B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52401"/>
            <a:ext cx="14630400" cy="1188243"/>
          </a:xfrm>
        </p:spPr>
        <p:txBody>
          <a:bodyPr>
            <a:normAutofit/>
          </a:bodyPr>
          <a:lstStyle/>
          <a:p>
            <a:r>
              <a:rPr lang="en-US" b="1"/>
              <a:t>General Abroad Tips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E56B52CF-2AE2-B156-4457-309C4C1551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1293015"/>
              </p:ext>
            </p:extLst>
          </p:nvPr>
        </p:nvGraphicFramePr>
        <p:xfrm>
          <a:off x="228602" y="1714500"/>
          <a:ext cx="17830799" cy="8572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4BEEEF53-31A2-9097-057D-9C7C864F7434}"/>
              </a:ext>
            </a:extLst>
          </p:cNvPr>
          <p:cNvSpPr/>
          <p:nvPr/>
        </p:nvSpPr>
        <p:spPr>
          <a:xfrm>
            <a:off x="2860732" y="1847614"/>
            <a:ext cx="1365136" cy="1420571"/>
          </a:xfrm>
          <a:prstGeom prst="ellipse">
            <a:avLst/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" r="-2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70D20CE-1A78-5C45-433B-545E311DA496}"/>
              </a:ext>
            </a:extLst>
          </p:cNvPr>
          <p:cNvSpPr/>
          <p:nvPr/>
        </p:nvSpPr>
        <p:spPr>
          <a:xfrm>
            <a:off x="2860732" y="8063120"/>
            <a:ext cx="1698088" cy="1805366"/>
          </a:xfrm>
          <a:prstGeom prst="ellipse">
            <a:avLst/>
          </a:prstGeom>
          <a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000" r="-6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pic>
        <p:nvPicPr>
          <p:cNvPr id="11" name="Graphic 10" descr="Siren">
            <a:extLst>
              <a:ext uri="{FF2B5EF4-FFF2-40B4-BE49-F238E27FC236}">
                <a16:creationId xmlns:a16="http://schemas.microsoft.com/office/drawing/2014/main" id="{842C0EA7-EC82-7DB2-0EEC-043C8FD0DAD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860732" y="4991100"/>
            <a:ext cx="16002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68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6C3E6-28D7-FB59-D645-3161C620D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520B7B9-5A1B-2296-D927-9EA5662BC2AA}"/>
              </a:ext>
            </a:extLst>
          </p:cNvPr>
          <p:cNvSpPr/>
          <p:nvPr/>
        </p:nvSpPr>
        <p:spPr>
          <a:xfrm>
            <a:off x="-228600" y="-1257300"/>
            <a:ext cx="19735800" cy="15046656"/>
          </a:xfrm>
          <a:custGeom>
            <a:avLst/>
            <a:gdLst/>
            <a:ahLst/>
            <a:cxnLst/>
            <a:rect l="l" t="t" r="r" b="b"/>
            <a:pathLst>
              <a:path w="15671569" h="14360856">
                <a:moveTo>
                  <a:pt x="0" y="0"/>
                </a:moveTo>
                <a:lnTo>
                  <a:pt x="15671569" y="0"/>
                </a:lnTo>
                <a:lnTo>
                  <a:pt x="15671569" y="14360856"/>
                </a:lnTo>
                <a:lnTo>
                  <a:pt x="0" y="143608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spcAft>
                <a:spcPts val="900"/>
              </a:spcAft>
            </a:pPr>
            <a:endParaRPr lang="en-US" sz="18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E77D57A-174B-82DA-688C-B06BBF2BB69C}"/>
              </a:ext>
            </a:extLst>
          </p:cNvPr>
          <p:cNvSpPr txBox="1">
            <a:spLocks/>
          </p:cNvSpPr>
          <p:nvPr/>
        </p:nvSpPr>
        <p:spPr>
          <a:xfrm>
            <a:off x="8338704" y="1104900"/>
            <a:ext cx="8188257" cy="4652860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900"/>
              </a:spcAft>
            </a:pPr>
            <a:r>
              <a:rPr lang="en-US" sz="6000" b="1"/>
              <a:t>Want to know more safety tips abroad for social media, street harassment, and more?</a:t>
            </a:r>
          </a:p>
        </p:txBody>
      </p:sp>
      <p:pic>
        <p:nvPicPr>
          <p:cNvPr id="7" name="Picture 2" descr="Michigan State University Spartan Helmet Logo PNG Vector ...">
            <a:extLst>
              <a:ext uri="{FF2B5EF4-FFF2-40B4-BE49-F238E27FC236}">
                <a16:creationId xmlns:a16="http://schemas.microsoft.com/office/drawing/2014/main" id="{83858B76-BB8B-B8CE-8765-6DC898892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4774" y="865958"/>
            <a:ext cx="7166072" cy="830046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BB8644-EF52-9E1D-B68C-1272F96C0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2800" y="5829300"/>
            <a:ext cx="9105900" cy="4121944"/>
          </a:xfrm>
        </p:spPr>
        <p:txBody>
          <a:bodyPr vert="horz" lIns="137160" tIns="68580" rIns="137160" bIns="68580" rtlCol="0">
            <a:normAutofit/>
          </a:bodyPr>
          <a:lstStyle/>
          <a:p>
            <a:pPr marL="0" indent="0" algn="r">
              <a:buNone/>
            </a:pPr>
            <a:r>
              <a:rPr lang="en-US" sz="6600"/>
              <a:t>Complete the Spartans Abroad D2L course!</a:t>
            </a:r>
          </a:p>
        </p:txBody>
      </p:sp>
    </p:spTree>
    <p:extLst>
      <p:ext uri="{BB962C8B-B14F-4D97-AF65-F5344CB8AC3E}">
        <p14:creationId xmlns:p14="http://schemas.microsoft.com/office/powerpoint/2010/main" val="3504521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9600" y="541167"/>
            <a:ext cx="6781800" cy="9332595"/>
            <a:chOff x="-1168400" y="-404263"/>
            <a:chExt cx="9042400" cy="8133352"/>
          </a:xfrm>
        </p:grpSpPr>
        <p:sp>
          <p:nvSpPr>
            <p:cNvPr id="3" name="TextBox 3"/>
            <p:cNvSpPr txBox="1"/>
            <p:nvPr/>
          </p:nvSpPr>
          <p:spPr>
            <a:xfrm>
              <a:off x="-1168400" y="-404263"/>
              <a:ext cx="9042400" cy="169653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400" b="1">
                  <a:solidFill>
                    <a:srgbClr val="000000"/>
                  </a:solidFill>
                  <a:latin typeface="Corben"/>
                  <a:ea typeface="Corben"/>
                  <a:cs typeface="Corben"/>
                  <a:sym typeface="Corben"/>
                </a:rPr>
                <a:t>STUDENT CONDUCT POLICIES  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660400" y="1720801"/>
              <a:ext cx="7620000" cy="60082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42900" indent="-342900">
                <a:buFont typeface="+mj-lt"/>
                <a:buAutoNum type="arabicPeriod"/>
              </a:pPr>
              <a:r>
                <a:rPr lang="en-US" sz="3200"/>
                <a:t>General Student Regulations</a:t>
              </a:r>
            </a:p>
            <a:p>
              <a:pPr marL="342900" indent="-342900">
                <a:buFont typeface="+mj-lt"/>
                <a:buAutoNum type="arabicPeriod"/>
              </a:pPr>
              <a:endParaRPr lang="en-US" sz="3200"/>
            </a:p>
            <a:p>
              <a:pPr marL="342900" indent="-342900">
                <a:buFont typeface="+mj-lt"/>
                <a:buAutoNum type="arabicPeriod"/>
              </a:pPr>
              <a:r>
                <a:rPr lang="en-US" sz="3200"/>
                <a:t>Residence Hall Regulations</a:t>
              </a:r>
            </a:p>
            <a:p>
              <a:pPr marL="342900" indent="-342900">
                <a:buFont typeface="+mj-lt"/>
                <a:buAutoNum type="arabicPeriod"/>
              </a:pPr>
              <a:endParaRPr lang="en-US" sz="3200"/>
            </a:p>
            <a:p>
              <a:pPr marL="342900" indent="-342900">
                <a:buFont typeface="+mj-lt"/>
                <a:buAutoNum type="arabicPeriod"/>
              </a:pPr>
              <a:r>
                <a:rPr lang="en-US" sz="3200"/>
                <a:t>Spartan Code of Honor Academic Pledge</a:t>
              </a:r>
            </a:p>
            <a:p>
              <a:pPr marL="342900" indent="-342900">
                <a:buFont typeface="+mj-lt"/>
                <a:buAutoNum type="arabicPeriod"/>
              </a:pPr>
              <a:endParaRPr lang="en-US" sz="3200"/>
            </a:p>
            <a:p>
              <a:pPr marL="342900" indent="-342900">
                <a:buFont typeface="+mj-lt"/>
                <a:buAutoNum type="arabicPeriod"/>
              </a:pPr>
              <a:r>
                <a:rPr lang="en-US" sz="3200"/>
                <a:t>Anti-Discrimination Policy</a:t>
              </a:r>
            </a:p>
            <a:p>
              <a:pPr marL="342900" indent="-342900">
                <a:buFont typeface="+mj-lt"/>
                <a:buAutoNum type="arabicPeriod"/>
              </a:pPr>
              <a:endParaRPr lang="en-US" sz="3200"/>
            </a:p>
            <a:p>
              <a:pPr marL="342900" indent="-342900">
                <a:buFont typeface="+mj-lt"/>
                <a:buAutoNum type="arabicPeriod"/>
              </a:pPr>
              <a:r>
                <a:rPr lang="en-US" sz="3200"/>
                <a:t>Education Statement of Responsibility</a:t>
              </a:r>
            </a:p>
            <a:p>
              <a:pPr marL="342900" indent="-342900">
                <a:buFont typeface="+mj-lt"/>
                <a:buAutoNum type="arabicPeriod"/>
              </a:pPr>
              <a:endParaRPr lang="en-US" sz="3200"/>
            </a:p>
            <a:p>
              <a:pPr marL="342900" indent="-342900">
                <a:buFont typeface="+mj-lt"/>
                <a:buAutoNum type="arabicPeriod"/>
              </a:pPr>
              <a:r>
                <a:rPr lang="en-US" sz="3200"/>
                <a:t>Relationship Violence and Sexual Misconduct</a:t>
              </a:r>
            </a:p>
          </p:txBody>
        </p:sp>
      </p:grpSp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268451"/>
              </p:ext>
            </p:extLst>
          </p:nvPr>
        </p:nvGraphicFramePr>
        <p:xfrm>
          <a:off x="6553200" y="342900"/>
          <a:ext cx="11582400" cy="10175874"/>
        </p:xfrm>
        <a:graphic>
          <a:graphicData uri="http://schemas.openxmlformats.org/drawingml/2006/table">
            <a:tbl>
              <a:tblPr/>
              <a:tblGrid>
                <a:gridCol w="17684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13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21789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b="1">
                          <a:solidFill>
                            <a:srgbClr val="009490"/>
                          </a:solidFill>
                          <a:latin typeface="Codec Pro Bold"/>
                          <a:ea typeface="Codec Pro Bold"/>
                          <a:cs typeface="Codec Pro Bold"/>
                          <a:sym typeface="Codec Pro Bold"/>
                        </a:rPr>
                        <a:t>01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Regulations relating to </a:t>
                      </a:r>
                      <a:r>
                        <a:rPr lang="en-US" b="1"/>
                        <a:t>scholarship and grades</a:t>
                      </a:r>
                      <a:r>
                        <a:rPr lang="en-US"/>
                        <a:t>, </a:t>
                      </a:r>
                      <a:r>
                        <a:rPr lang="en-US" b="1"/>
                        <a:t>protection of individuals, </a:t>
                      </a:r>
                      <a:r>
                        <a:rPr lang="en-US"/>
                        <a:t>University </a:t>
                      </a:r>
                      <a:r>
                        <a:rPr lang="en-US" b="1"/>
                        <a:t>functions and services</a:t>
                      </a:r>
                      <a:r>
                        <a:rPr lang="en-US"/>
                        <a:t>, and University </a:t>
                      </a:r>
                      <a:r>
                        <a:rPr lang="en-US" b="1"/>
                        <a:t>property</a:t>
                      </a:r>
                      <a:endParaRPr lang="en-US"/>
                    </a:p>
                    <a:p>
                      <a:pPr lvl="1"/>
                      <a:r>
                        <a:rPr lang="en-US"/>
                        <a:t>2.01 cause or threaten physical harm…</a:t>
                      </a:r>
                    </a:p>
                    <a:p>
                      <a:pPr lvl="1"/>
                      <a:r>
                        <a:rPr lang="en-US"/>
                        <a:t>2.11 possess or use any drug prohibited by federal or state laws…</a:t>
                      </a:r>
                    </a:p>
                    <a:p>
                      <a:pPr lvl="1"/>
                      <a:r>
                        <a:rPr lang="en-US"/>
                        <a:t>4.01 damage, deface, or destroy the property of another person…</a:t>
                      </a:r>
                    </a:p>
                    <a:p>
                      <a:pPr lvl="1"/>
                      <a:r>
                        <a:rPr lang="en-US"/>
                        <a:t>5.02 obstruct or disrupt University functions…</a:t>
                      </a:r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21789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b="1">
                          <a:solidFill>
                            <a:srgbClr val="009490"/>
                          </a:solidFill>
                          <a:latin typeface="Codec Pro Bold"/>
                          <a:ea typeface="Codec Pro Bold"/>
                          <a:cs typeface="Codec Pro Bold"/>
                          <a:sym typeface="Codec Pro Bold"/>
                        </a:rPr>
                        <a:t>02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Regulations relating to </a:t>
                      </a:r>
                      <a:r>
                        <a:rPr lang="en-US" b="1"/>
                        <a:t>individual responsibility</a:t>
                      </a:r>
                      <a:r>
                        <a:rPr lang="en-US"/>
                        <a:t> and </a:t>
                      </a:r>
                      <a:r>
                        <a:rPr lang="en-US" b="1"/>
                        <a:t>community rights</a:t>
                      </a:r>
                      <a:r>
                        <a:rPr lang="en-US"/>
                        <a:t>, </a:t>
                      </a:r>
                      <a:r>
                        <a:rPr lang="en-US" b="1"/>
                        <a:t>safety</a:t>
                      </a:r>
                      <a:r>
                        <a:rPr lang="en-US"/>
                        <a:t>, </a:t>
                      </a:r>
                      <a:r>
                        <a:rPr lang="en-US" b="1"/>
                        <a:t>harassment</a:t>
                      </a:r>
                      <a:r>
                        <a:rPr lang="en-US"/>
                        <a:t> and </a:t>
                      </a:r>
                      <a:r>
                        <a:rPr lang="en-US" b="1"/>
                        <a:t>intimidation</a:t>
                      </a:r>
                      <a:r>
                        <a:rPr lang="en-US"/>
                        <a:t>, </a:t>
                      </a:r>
                      <a:r>
                        <a:rPr lang="en-US" b="1"/>
                        <a:t>personal</a:t>
                      </a:r>
                      <a:r>
                        <a:rPr lang="en-US"/>
                        <a:t> </a:t>
                      </a:r>
                      <a:r>
                        <a:rPr lang="en-US" b="1"/>
                        <a:t>and community property</a:t>
                      </a:r>
                      <a:r>
                        <a:rPr lang="en-US"/>
                        <a:t>, </a:t>
                      </a:r>
                      <a:r>
                        <a:rPr lang="en-US" b="1"/>
                        <a:t>alcohol</a:t>
                      </a:r>
                      <a:r>
                        <a:rPr lang="en-US"/>
                        <a:t>, </a:t>
                      </a:r>
                      <a:r>
                        <a:rPr lang="en-US" b="1"/>
                        <a:t>ID</a:t>
                      </a:r>
                      <a:r>
                        <a:rPr lang="en-US"/>
                        <a:t>, </a:t>
                      </a:r>
                      <a:r>
                        <a:rPr lang="en-US" b="1"/>
                        <a:t>food</a:t>
                      </a:r>
                      <a:r>
                        <a:rPr lang="en-US"/>
                        <a:t>, </a:t>
                      </a:r>
                      <a:r>
                        <a:rPr lang="en-US" b="1"/>
                        <a:t>visitors</a:t>
                      </a:r>
                    </a:p>
                    <a:p>
                      <a:pPr lvl="1"/>
                      <a:r>
                        <a:rPr lang="en-US"/>
                        <a:t>Apply while you are on-campus before departure!</a:t>
                      </a:r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1789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b="1">
                          <a:solidFill>
                            <a:srgbClr val="009490"/>
                          </a:solidFill>
                          <a:latin typeface="Codec Pro Bold"/>
                          <a:ea typeface="Codec Pro Bold"/>
                          <a:cs typeface="Codec Pro Bold"/>
                          <a:sym typeface="Codec Pro Bold"/>
                        </a:rPr>
                        <a:t>03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Principles of </a:t>
                      </a:r>
                      <a:r>
                        <a:rPr lang="en-US" sz="2000" b="1"/>
                        <a:t>academic integrity</a:t>
                      </a:r>
                      <a:r>
                        <a:rPr lang="en-US" sz="2000"/>
                        <a:t> through a personal commitment to </a:t>
                      </a:r>
                      <a:r>
                        <a:rPr lang="en-US" sz="2000" b="1"/>
                        <a:t>ethical behavior in studies and research</a:t>
                      </a:r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5031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b="1">
                          <a:solidFill>
                            <a:srgbClr val="009490"/>
                          </a:solidFill>
                          <a:latin typeface="Codec Pro Bold"/>
                          <a:ea typeface="Codec Pro Bold"/>
                          <a:cs typeface="Codec Pro Bold"/>
                          <a:sym typeface="Codec Pro Bold"/>
                        </a:rPr>
                        <a:t>04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600"/>
                        </a:spcBef>
                        <a:buNone/>
                      </a:pPr>
                      <a:r>
                        <a:rPr lang="en-US" sz="2000"/>
                        <a:t>University community members prohibited from engaging in acts which discriminate against: Age, color, gender, gender identity, disability status, height, martial status, national origin, political persuasion, race, religion, sexual orientation, veteran status, weight </a:t>
                      </a:r>
                      <a:r>
                        <a:rPr lang="en-US" sz="2000" b="1"/>
                        <a:t>If you experience bias, report to your Program Director. You may also report to the </a:t>
                      </a:r>
                      <a:r>
                        <a:rPr lang="en-US" sz="2000" b="1">
                          <a:hlinkClick r:id="rId2"/>
                        </a:rPr>
                        <a:t>Office of Institutional Equity </a:t>
                      </a:r>
                      <a:r>
                        <a:rPr lang="en-US" sz="2000" b="1"/>
                        <a:t>(OIE).</a:t>
                      </a:r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95376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b="1">
                          <a:solidFill>
                            <a:srgbClr val="009490"/>
                          </a:solidFill>
                          <a:latin typeface="Codec Pro Bold"/>
                          <a:ea typeface="Codec Pro Bold"/>
                          <a:cs typeface="Codec Pro Bold"/>
                          <a:sym typeface="Codec Pro Bold"/>
                        </a:rPr>
                        <a:t>05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2000" b="1"/>
                        <a:t>You must abide by the </a:t>
                      </a:r>
                      <a:r>
                        <a:rPr lang="en-US" sz="2000" b="1">
                          <a:hlinkClick r:id="rId3"/>
                        </a:rPr>
                        <a:t>EA </a:t>
                      </a:r>
                      <a:r>
                        <a:rPr lang="en-US" sz="2000" b="1">
                          <a:solidFill>
                            <a:srgbClr val="FF0000"/>
                          </a:solidFill>
                          <a:hlinkClick r:id="rId3"/>
                        </a:rPr>
                        <a:t>Statement of Responsibility</a:t>
                      </a:r>
                      <a:r>
                        <a:rPr lang="en-US" sz="2000" b="1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sz="2000"/>
                        <a:t>&amp; any additional behavioral requirements from your program director while abroad</a:t>
                      </a:r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1789">
                <a:tc>
                  <a:txBody>
                    <a:bodyPr/>
                    <a:lstStyle/>
                    <a:p>
                      <a:pPr algn="ctr">
                        <a:lnSpc>
                          <a:spcPts val="4480"/>
                        </a:lnSpc>
                        <a:defRPr/>
                      </a:pPr>
                      <a:r>
                        <a:rPr lang="en-US" sz="3200" b="1">
                          <a:solidFill>
                            <a:srgbClr val="009490"/>
                          </a:solidFill>
                          <a:latin typeface="Codec Pro Bold"/>
                          <a:ea typeface="Codec Pro Bold"/>
                          <a:cs typeface="Codec Pro Bold"/>
                          <a:sym typeface="Codec Pro Bold"/>
                        </a:rPr>
                        <a:t>06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spcBef>
                          <a:spcPts val="600"/>
                        </a:spcBef>
                        <a:buNone/>
                      </a:pPr>
                      <a:r>
                        <a:rPr lang="en-US" sz="2000" b="1" u="sng">
                          <a:hlinkClick r:id="rId4"/>
                        </a:rPr>
                        <a:t>The University Policy on Relationship Violence &amp; Sexual Misconduct</a:t>
                      </a:r>
                      <a:r>
                        <a:rPr lang="en-US" sz="2000" b="1"/>
                        <a:t> </a:t>
                      </a:r>
                      <a:r>
                        <a:rPr lang="en-US" sz="2000"/>
                        <a:t>defines </a:t>
                      </a:r>
                      <a:r>
                        <a:rPr lang="en-US" sz="2000" b="1"/>
                        <a:t>sexual misconduct </a:t>
                      </a:r>
                      <a:r>
                        <a:rPr lang="en-US" sz="2000"/>
                        <a:t>as "a broad term that encompasses sexual harassment, sexual violence and sexual exploitation.” All MSU faculty &amp; staff (including program directors) are mandatory reporters</a:t>
                      </a:r>
                      <a:r>
                        <a:rPr lang="en-US" sz="2000">
                          <a:ln>
                            <a:solidFill>
                              <a:schemeClr val="accent3"/>
                            </a:solidFill>
                          </a:ln>
                        </a:rPr>
                        <a:t> </a:t>
                      </a:r>
                      <a:endParaRPr lang="en-US" sz="2000">
                        <a:sym typeface="Wingdings" panose="05000000000000000000" pitchFamily="2" charset="2"/>
                      </a:endParaRPr>
                    </a:p>
                    <a:p>
                      <a:pPr marL="0" indent="0">
                        <a:buNone/>
                      </a:pPr>
                      <a:endParaRPr lang="en-US" sz="2000"/>
                    </a:p>
                  </a:txBody>
                  <a:tcPr marL="190500" marR="190500" marT="190500" marB="190500" anchor="ctr">
                    <a:lnL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25" cap="flat" cmpd="sng" algn="ctr">
                      <a:solidFill>
                        <a:srgbClr val="FFFDF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A6ECE-E37F-DF59-2DD0-D5073E2DB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3897" y="261432"/>
            <a:ext cx="15773400" cy="1988345"/>
          </a:xfrm>
        </p:spPr>
        <p:txBody>
          <a:bodyPr>
            <a:normAutofit/>
          </a:bodyPr>
          <a:lstStyle/>
          <a:p>
            <a:pPr algn="r"/>
            <a:r>
              <a:rPr lang="en-US" sz="5400" b="1"/>
              <a:t>Alcohol Misuse and Drug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CE5D37-93AD-1738-2A71-3A270C0B9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6251" y="2410065"/>
            <a:ext cx="16755501" cy="7076835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700" b="1"/>
              <a:t>Drug use is not tolerated and may result in program removal.</a:t>
            </a:r>
            <a:r>
              <a:rPr lang="en-US" sz="2700"/>
              <a:t> The legality of a drug is determined by federal US law (read: not Michigan). </a:t>
            </a:r>
          </a:p>
          <a:p>
            <a:pPr>
              <a:spcBef>
                <a:spcPts val="1800"/>
              </a:spcBef>
            </a:pPr>
            <a:r>
              <a:rPr lang="en-US" sz="2700" b="1"/>
              <a:t>If you are of legal drinking age in your host country</a:t>
            </a:r>
            <a:r>
              <a:rPr lang="en-US" sz="2700"/>
              <a:t>, you may drink provided you do so outside of program hours/activities and only in a way that is safe and responsible.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700" b="1"/>
              <a:t>Alcohol misuse:</a:t>
            </a:r>
            <a:r>
              <a:rPr lang="en-US" sz="2700"/>
              <a:t> the consumption of alcohol that jeopardizes, or has the potential to jeopardize, your health and safety or the health and safety of others/inhibits your ability to participate in the program. Examples of alcohol misuse:</a:t>
            </a:r>
          </a:p>
          <a:p>
            <a:pPr marL="1114481" lvl="1" indent="-428646">
              <a:spcBef>
                <a:spcPts val="900"/>
              </a:spcBef>
            </a:pPr>
            <a:r>
              <a:rPr lang="en-US"/>
              <a:t>Consuming alcohol to the point of illness</a:t>
            </a:r>
          </a:p>
          <a:p>
            <a:pPr marL="1114481" lvl="1" indent="-428646">
              <a:spcBef>
                <a:spcPts val="900"/>
              </a:spcBef>
            </a:pPr>
            <a:r>
              <a:rPr lang="en-US"/>
              <a:t>Drinking or hangovers from drinking interferes with ability to participate in program activities (including showing up late to class)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700" b="1"/>
              <a:t>Alcohol misuse is dangerous and will not be tolerated </a:t>
            </a:r>
            <a:r>
              <a:rPr lang="en-US" sz="2700"/>
              <a:t>on education abroad programs.</a:t>
            </a:r>
          </a:p>
          <a:p>
            <a:pPr marL="1114464" lvl="1" indent="-428646">
              <a:spcBef>
                <a:spcPts val="1800"/>
              </a:spcBef>
            </a:pPr>
            <a:r>
              <a:rPr lang="en-US"/>
              <a:t>Alcohol misuse may result in </a:t>
            </a:r>
            <a:r>
              <a:rPr lang="en-US" b="1">
                <a:solidFill>
                  <a:srgbClr val="FF0000"/>
                </a:solidFill>
              </a:rPr>
              <a:t>disciplinary action on-site </a:t>
            </a:r>
            <a:r>
              <a:rPr lang="en-US"/>
              <a:t>and/or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 b="1">
                <a:solidFill>
                  <a:srgbClr val="FF0000"/>
                </a:solidFill>
              </a:rPr>
              <a:t>on-campus disciplinary action </a:t>
            </a:r>
            <a:r>
              <a:rPr lang="en-US"/>
              <a:t>and/or</a:t>
            </a:r>
            <a:r>
              <a:rPr lang="en-US" b="1">
                <a:solidFill>
                  <a:srgbClr val="FF0000"/>
                </a:solidFill>
              </a:rPr>
              <a:t> program removal. </a:t>
            </a:r>
          </a:p>
          <a:p>
            <a:pPr marL="1114464" lvl="1" indent="-428646">
              <a:spcBef>
                <a:spcPts val="1800"/>
              </a:spcBef>
            </a:pPr>
            <a:r>
              <a:rPr lang="en-US"/>
              <a:t>Drinking excessively may cause locals to view you (US!) negatively and may make you vulnerable to crime.</a:t>
            </a:r>
          </a:p>
          <a:p>
            <a:pPr>
              <a:spcBef>
                <a:spcPts val="1800"/>
              </a:spcBef>
            </a:pPr>
            <a:endParaRPr lang="en-US" sz="30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876CEC-1E89-8485-E4C8-25071F9CCDC7}"/>
              </a:ext>
            </a:extLst>
          </p:cNvPr>
          <p:cNvSpPr txBox="1"/>
          <p:nvPr/>
        </p:nvSpPr>
        <p:spPr>
          <a:xfrm>
            <a:off x="5109362" y="9710552"/>
            <a:ext cx="8441538" cy="46166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b">
            <a:spAutoFit/>
          </a:bodyPr>
          <a:lstStyle/>
          <a:p>
            <a:pPr algn="ctr"/>
            <a:r>
              <a:rPr lang="en-US" sz="2400" b="1">
                <a:latin typeface="Arial Regular"/>
                <a:hlinkClick r:id="rId3"/>
              </a:rPr>
              <a:t>http://splife.studentlife.msu.edu</a:t>
            </a:r>
            <a:r>
              <a:rPr lang="en-US" sz="2400" b="1">
                <a:latin typeface="Arial Regular"/>
              </a:rPr>
              <a:t> </a:t>
            </a:r>
            <a:endParaRPr lang="en-US" sz="2400">
              <a:latin typeface="Arial Regular"/>
            </a:endParaRPr>
          </a:p>
        </p:txBody>
      </p:sp>
      <p:pic>
        <p:nvPicPr>
          <p:cNvPr id="7" name="Picture 6" descr="Alcohol, and, beverage, bottle, drink, drinks, glass, wine ...">
            <a:extLst>
              <a:ext uri="{FF2B5EF4-FFF2-40B4-BE49-F238E27FC236}">
                <a16:creationId xmlns:a16="http://schemas.microsoft.com/office/drawing/2014/main" id="{5C3E7F0E-2ED3-85C4-771A-763D7399F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74" y="261432"/>
            <a:ext cx="2148633" cy="214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023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8215" y="-419100"/>
            <a:ext cx="15671569" cy="14360856"/>
          </a:xfrm>
          <a:custGeom>
            <a:avLst/>
            <a:gdLst/>
            <a:ahLst/>
            <a:cxnLst/>
            <a:rect l="l" t="t" r="r" b="b"/>
            <a:pathLst>
              <a:path w="15671569" h="14360856">
                <a:moveTo>
                  <a:pt x="0" y="0"/>
                </a:moveTo>
                <a:lnTo>
                  <a:pt x="15671569" y="0"/>
                </a:lnTo>
                <a:lnTo>
                  <a:pt x="15671569" y="14360856"/>
                </a:lnTo>
                <a:lnTo>
                  <a:pt x="0" y="143608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6477000" y="1764884"/>
            <a:ext cx="8141494" cy="5932784"/>
            <a:chOff x="0" y="0"/>
            <a:chExt cx="14106525" cy="7910380"/>
          </a:xfrm>
        </p:grpSpPr>
        <p:sp>
          <p:nvSpPr>
            <p:cNvPr id="6" name="TextBox 6"/>
            <p:cNvSpPr txBox="1"/>
            <p:nvPr/>
          </p:nvSpPr>
          <p:spPr>
            <a:xfrm>
              <a:off x="0" y="0"/>
              <a:ext cx="13903325" cy="17697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59"/>
                </a:lnSpc>
              </a:pPr>
              <a:endParaRPr lang="en-US" sz="800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03201" y="1857440"/>
              <a:ext cx="13903324" cy="6052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endParaRPr lang="en-US" sz="2400" b="1">
                <a:latin typeface="Arial Regular"/>
              </a:endParaRP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3200">
                  <a:latin typeface="Arial Regular"/>
                </a:rPr>
                <a:t>Violations to these agreements and/or behavior that jeopardizes health and safety and/or the ability of the program to run smoothly may result in </a:t>
              </a:r>
              <a:r>
                <a:rPr lang="en-US" sz="3200" b="1">
                  <a:solidFill>
                    <a:srgbClr val="FF0000"/>
                  </a:solidFill>
                  <a:latin typeface="Arial Regular"/>
                </a:rPr>
                <a:t>dismissal</a:t>
              </a:r>
              <a:r>
                <a:rPr lang="en-US" sz="3200" b="1">
                  <a:latin typeface="Arial Regular"/>
                </a:rPr>
                <a:t> </a:t>
              </a:r>
              <a:r>
                <a:rPr lang="en-US" sz="3200" b="1">
                  <a:solidFill>
                    <a:srgbClr val="FF0000"/>
                  </a:solidFill>
                  <a:latin typeface="Arial Regular"/>
                </a:rPr>
                <a:t>from the program without a program refund </a:t>
              </a:r>
              <a:r>
                <a:rPr lang="en-US" sz="3200">
                  <a:latin typeface="Arial Regular"/>
                </a:rPr>
                <a:t>and/or </a:t>
              </a:r>
              <a:r>
                <a:rPr lang="en-US" sz="3200" b="1">
                  <a:solidFill>
                    <a:srgbClr val="FF0000"/>
                  </a:solidFill>
                  <a:latin typeface="Arial Regular"/>
                </a:rPr>
                <a:t>disciplinary action upon return to campus.</a:t>
              </a:r>
            </a:p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endParaRPr lang="en-US" sz="2400" b="1">
                <a:latin typeface="Arial Regular"/>
              </a:endParaRPr>
            </a:p>
          </p:txBody>
        </p:sp>
      </p:grpSp>
      <p:pic>
        <p:nvPicPr>
          <p:cNvPr id="8" name="Picture 2" descr="Michigan State University Spartan Helmet Logo PNG Vector ...">
            <a:extLst>
              <a:ext uri="{FF2B5EF4-FFF2-40B4-BE49-F238E27FC236}">
                <a16:creationId xmlns:a16="http://schemas.microsoft.com/office/drawing/2014/main" id="{5344457D-B4D4-6605-3F91-9733B00B4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70" y="2324100"/>
            <a:ext cx="7166072" cy="830046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4176033" y="4981838"/>
            <a:ext cx="3837807" cy="3297219"/>
            <a:chOff x="0" y="0"/>
            <a:chExt cx="2354580" cy="20229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53310" cy="2022917"/>
            </a:xfrm>
            <a:custGeom>
              <a:avLst/>
              <a:gdLst/>
              <a:ahLst/>
              <a:cxnLst/>
              <a:rect l="l" t="t" r="r" b="b"/>
              <a:pathLst>
                <a:path w="2353310" h="2022917">
                  <a:moveTo>
                    <a:pt x="784860" y="1955607"/>
                  </a:moveTo>
                  <a:cubicBezTo>
                    <a:pt x="905510" y="1996247"/>
                    <a:pt x="1042670" y="2022917"/>
                    <a:pt x="1177290" y="2022917"/>
                  </a:cubicBezTo>
                  <a:cubicBezTo>
                    <a:pt x="1311910" y="2022917"/>
                    <a:pt x="1441450" y="2000057"/>
                    <a:pt x="1560830" y="1959417"/>
                  </a:cubicBezTo>
                  <a:cubicBezTo>
                    <a:pt x="1563370" y="1958147"/>
                    <a:pt x="1565910" y="1958147"/>
                    <a:pt x="1568450" y="1956877"/>
                  </a:cubicBezTo>
                  <a:cubicBezTo>
                    <a:pt x="2016760" y="1794317"/>
                    <a:pt x="2346960" y="1365057"/>
                    <a:pt x="2353310" y="86601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865391"/>
                  </a:lnTo>
                  <a:cubicBezTo>
                    <a:pt x="6350" y="1367597"/>
                    <a:pt x="331470" y="1796857"/>
                    <a:pt x="784860" y="1955607"/>
                  </a:cubicBezTo>
                  <a:close/>
                </a:path>
              </a:pathLst>
            </a:custGeom>
            <a:solidFill>
              <a:srgbClr val="BADBF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1028700" y="1196525"/>
            <a:ext cx="3837807" cy="3297219"/>
            <a:chOff x="0" y="0"/>
            <a:chExt cx="2354580" cy="20229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353310" cy="2022917"/>
            </a:xfrm>
            <a:custGeom>
              <a:avLst/>
              <a:gdLst/>
              <a:ahLst/>
              <a:cxnLst/>
              <a:rect l="l" t="t" r="r" b="b"/>
              <a:pathLst>
                <a:path w="2353310" h="2022917">
                  <a:moveTo>
                    <a:pt x="784860" y="1955607"/>
                  </a:moveTo>
                  <a:cubicBezTo>
                    <a:pt x="905510" y="1996247"/>
                    <a:pt x="1042670" y="2022917"/>
                    <a:pt x="1177290" y="2022917"/>
                  </a:cubicBezTo>
                  <a:cubicBezTo>
                    <a:pt x="1311910" y="2022917"/>
                    <a:pt x="1441450" y="2000057"/>
                    <a:pt x="1560830" y="1959417"/>
                  </a:cubicBezTo>
                  <a:cubicBezTo>
                    <a:pt x="1563370" y="1958147"/>
                    <a:pt x="1565910" y="1958147"/>
                    <a:pt x="1568450" y="1956877"/>
                  </a:cubicBezTo>
                  <a:cubicBezTo>
                    <a:pt x="2016760" y="1794317"/>
                    <a:pt x="2346960" y="1365057"/>
                    <a:pt x="2353310" y="86601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865391"/>
                  </a:lnTo>
                  <a:cubicBezTo>
                    <a:pt x="6350" y="1367597"/>
                    <a:pt x="331470" y="1796857"/>
                    <a:pt x="784860" y="1955607"/>
                  </a:cubicBezTo>
                  <a:close/>
                </a:path>
              </a:pathLst>
            </a:custGeom>
            <a:solidFill>
              <a:srgbClr val="BADBF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 rot="-10800000">
            <a:off x="-486895" y="5961081"/>
            <a:ext cx="3837807" cy="3297219"/>
            <a:chOff x="0" y="0"/>
            <a:chExt cx="2354580" cy="20229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53310" cy="2022917"/>
            </a:xfrm>
            <a:custGeom>
              <a:avLst/>
              <a:gdLst/>
              <a:ahLst/>
              <a:cxnLst/>
              <a:rect l="l" t="t" r="r" b="b"/>
              <a:pathLst>
                <a:path w="2353310" h="2022917">
                  <a:moveTo>
                    <a:pt x="784860" y="1955607"/>
                  </a:moveTo>
                  <a:cubicBezTo>
                    <a:pt x="905510" y="1996247"/>
                    <a:pt x="1042670" y="2022917"/>
                    <a:pt x="1177290" y="2022917"/>
                  </a:cubicBezTo>
                  <a:cubicBezTo>
                    <a:pt x="1311910" y="2022917"/>
                    <a:pt x="1441450" y="2000057"/>
                    <a:pt x="1560830" y="1959417"/>
                  </a:cubicBezTo>
                  <a:cubicBezTo>
                    <a:pt x="1563370" y="1958147"/>
                    <a:pt x="1565910" y="1958147"/>
                    <a:pt x="1568450" y="1956877"/>
                  </a:cubicBezTo>
                  <a:cubicBezTo>
                    <a:pt x="2016760" y="1794317"/>
                    <a:pt x="2346960" y="1365057"/>
                    <a:pt x="2353310" y="86601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865391"/>
                  </a:lnTo>
                  <a:cubicBezTo>
                    <a:pt x="6350" y="1367597"/>
                    <a:pt x="331470" y="1796857"/>
                    <a:pt x="784860" y="1955607"/>
                  </a:cubicBezTo>
                  <a:close/>
                </a:path>
              </a:pathLst>
            </a:custGeom>
            <a:solidFill>
              <a:srgbClr val="BADBF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432008" y="270272"/>
            <a:ext cx="3079295" cy="4223472"/>
          </a:xfrm>
          <a:custGeom>
            <a:avLst/>
            <a:gdLst/>
            <a:ahLst/>
            <a:cxnLst/>
            <a:rect l="l" t="t" r="r" b="b"/>
            <a:pathLst>
              <a:path w="3079295" h="4223472">
                <a:moveTo>
                  <a:pt x="0" y="0"/>
                </a:moveTo>
                <a:lnTo>
                  <a:pt x="3079296" y="0"/>
                </a:lnTo>
                <a:lnTo>
                  <a:pt x="3079296" y="4223472"/>
                </a:lnTo>
                <a:lnTo>
                  <a:pt x="0" y="42234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4505191" y="4164257"/>
            <a:ext cx="3127248" cy="4114800"/>
          </a:xfrm>
          <a:custGeom>
            <a:avLst/>
            <a:gdLst/>
            <a:ahLst/>
            <a:cxnLst/>
            <a:rect l="l" t="t" r="r" b="b"/>
            <a:pathLst>
              <a:path w="3127248" h="4114800">
                <a:moveTo>
                  <a:pt x="0" y="0"/>
                </a:moveTo>
                <a:lnTo>
                  <a:pt x="3127248" y="0"/>
                </a:lnTo>
                <a:lnTo>
                  <a:pt x="31272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-164681" y="5143500"/>
            <a:ext cx="3112285" cy="4114800"/>
          </a:xfrm>
          <a:custGeom>
            <a:avLst/>
            <a:gdLst/>
            <a:ahLst/>
            <a:cxnLst/>
            <a:rect l="l" t="t" r="r" b="b"/>
            <a:pathLst>
              <a:path w="3112285" h="4114800">
                <a:moveTo>
                  <a:pt x="0" y="0"/>
                </a:moveTo>
                <a:lnTo>
                  <a:pt x="3112285" y="0"/>
                </a:lnTo>
                <a:lnTo>
                  <a:pt x="31122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9578359" y="1568724"/>
            <a:ext cx="8408900" cy="6826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560"/>
              </a:lnSpc>
            </a:pPr>
            <a:r>
              <a:rPr lang="en-US" sz="960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Health Issues are the #1 incident reported from abroad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44570" y="4431898"/>
            <a:ext cx="3484273" cy="4551900"/>
          </a:xfrm>
          <a:custGeom>
            <a:avLst/>
            <a:gdLst/>
            <a:ahLst/>
            <a:cxnLst/>
            <a:rect l="l" t="t" r="r" b="b"/>
            <a:pathLst>
              <a:path w="3484273" h="4551900">
                <a:moveTo>
                  <a:pt x="0" y="0"/>
                </a:moveTo>
                <a:lnTo>
                  <a:pt x="3484272" y="0"/>
                </a:lnTo>
                <a:lnTo>
                  <a:pt x="3484272" y="4551900"/>
                </a:lnTo>
                <a:lnTo>
                  <a:pt x="0" y="4551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411673" y="6530573"/>
            <a:ext cx="4097491" cy="4561984"/>
          </a:xfrm>
          <a:custGeom>
            <a:avLst/>
            <a:gdLst/>
            <a:ahLst/>
            <a:cxnLst/>
            <a:rect l="l" t="t" r="r" b="b"/>
            <a:pathLst>
              <a:path w="4097491" h="4561984">
                <a:moveTo>
                  <a:pt x="0" y="0"/>
                </a:moveTo>
                <a:lnTo>
                  <a:pt x="4097491" y="0"/>
                </a:lnTo>
                <a:lnTo>
                  <a:pt x="4097491" y="4561984"/>
                </a:lnTo>
                <a:lnTo>
                  <a:pt x="0" y="4561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11140" y="5711657"/>
            <a:ext cx="3863814" cy="4722440"/>
          </a:xfrm>
          <a:custGeom>
            <a:avLst/>
            <a:gdLst/>
            <a:ahLst/>
            <a:cxnLst/>
            <a:rect l="l" t="t" r="r" b="b"/>
            <a:pathLst>
              <a:path w="3863814" h="4722440">
                <a:moveTo>
                  <a:pt x="0" y="0"/>
                </a:moveTo>
                <a:lnTo>
                  <a:pt x="3863814" y="0"/>
                </a:lnTo>
                <a:lnTo>
                  <a:pt x="3863814" y="4722440"/>
                </a:lnTo>
                <a:lnTo>
                  <a:pt x="0" y="472244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228600" y="211805"/>
            <a:ext cx="9067800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8800" b="1"/>
              <a:t>International Accident and Sickness Coverage</a:t>
            </a:r>
            <a:endParaRPr lang="en-US" sz="4800" b="1">
              <a:solidFill>
                <a:srgbClr val="000000"/>
              </a:solidFill>
              <a:latin typeface="Corben"/>
              <a:ea typeface="Corben"/>
              <a:cs typeface="Corben"/>
              <a:sym typeface="Corben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677400" y="1412133"/>
            <a:ext cx="7006464" cy="1661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5400">
                <a:solidFill>
                  <a:srgbClr val="000000"/>
                </a:solidFill>
                <a:latin typeface="Corben"/>
                <a:ea typeface="Corben"/>
                <a:cs typeface="Corben"/>
                <a:sym typeface="Corben"/>
              </a:rPr>
              <a:t>You’re automatically enrolled.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F792A8F-4ABD-D163-57FA-AEE80BE8028D}"/>
              </a:ext>
            </a:extLst>
          </p:cNvPr>
          <p:cNvSpPr txBox="1">
            <a:spLocks/>
          </p:cNvSpPr>
          <p:nvPr/>
        </p:nvSpPr>
        <p:spPr>
          <a:xfrm>
            <a:off x="9476267" y="3721538"/>
            <a:ext cx="8121997" cy="6374962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Coverage period: official program dates</a:t>
            </a:r>
          </a:p>
          <a:p>
            <a:r>
              <a:rPr lang="en-US"/>
              <a:t>Doesn’t cover routine care</a:t>
            </a:r>
          </a:p>
          <a:p>
            <a:r>
              <a:rPr lang="en-US"/>
              <a:t>Coverage Details</a:t>
            </a:r>
          </a:p>
          <a:p>
            <a:pPr lvl="1"/>
            <a:r>
              <a:rPr lang="en-US"/>
              <a:t>100% reimbursement of reasonable expenses, $0 deductible, $500,000 period of coverage maximum benefits, medical evacuation, mental health services, etc. </a:t>
            </a:r>
          </a:p>
          <a:p>
            <a:pPr lvl="1"/>
            <a:r>
              <a:rPr lang="en-US" b="1"/>
              <a:t>No coverage for high-risk activities </a:t>
            </a:r>
            <a:r>
              <a:rPr lang="en-US"/>
              <a:t>(e.g. bungee jumping, sky-diving, scuba diving etc.)</a:t>
            </a:r>
          </a:p>
          <a:p>
            <a:pPr lvl="1"/>
            <a:r>
              <a:rPr lang="en-US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Participation in an unapproved high-risk activity cannot be justified by failure to seek approval. </a:t>
            </a:r>
            <a:r>
              <a:rPr lang="en-US">
                <a:ea typeface="Aptos" panose="020B0004020202020204" pitchFamily="34" charset="0"/>
                <a:cs typeface="Times New Roman" panose="02020603050405020304" pitchFamily="18" charset="0"/>
              </a:rPr>
              <a:t>When in doubt, ask your program director or reach out to Global Safety. </a:t>
            </a:r>
            <a:endParaRPr lang="en-US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/>
            <a:endParaRPr lang="en-US"/>
          </a:p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154832" y="7434800"/>
            <a:ext cx="7303368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/>
              <a:t>MSU membership number: </a:t>
            </a:r>
            <a:r>
              <a:rPr lang="en-US" sz="2400" b="1"/>
              <a:t>11BCAS798617</a:t>
            </a:r>
            <a:endParaRPr lang="en-US" sz="2400"/>
          </a:p>
          <a:p>
            <a:r>
              <a:rPr lang="en-US" sz="2400"/>
              <a:t>24/7 Assistance Line: </a:t>
            </a:r>
            <a:r>
              <a:rPr lang="en-US" sz="2400" b="1"/>
              <a:t>+1-215-942-8478 </a:t>
            </a:r>
          </a:p>
          <a:p>
            <a:endParaRPr lang="en-US" sz="2400"/>
          </a:p>
          <a:p>
            <a:r>
              <a:rPr lang="en-US" sz="2400" b="1"/>
              <a:t>ISOS Website:</a:t>
            </a:r>
            <a:r>
              <a:rPr lang="en-US" sz="2400"/>
              <a:t> </a:t>
            </a:r>
            <a:r>
              <a:rPr lang="en-US" sz="2400">
                <a:hlinkClick r:id="rId2"/>
              </a:rPr>
              <a:t>www.internationalsos.com</a:t>
            </a:r>
            <a:endParaRPr lang="en-US" sz="2400"/>
          </a:p>
          <a:p>
            <a:r>
              <a:rPr lang="en-US" sz="2400" b="1"/>
              <a:t>Download the ISOS App: </a:t>
            </a:r>
            <a:r>
              <a:rPr lang="en-US" sz="2400">
                <a:hlinkClick r:id="rId3"/>
              </a:rPr>
              <a:t>app.internationalsos.com</a:t>
            </a:r>
            <a:r>
              <a:rPr lang="en-US" sz="2400"/>
              <a:t> (log in with your MSU email)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38821" y="1293681"/>
            <a:ext cx="6647779" cy="467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lang="en-US" sz="3000" b="1">
                <a:solidFill>
                  <a:srgbClr val="000000"/>
                </a:solidFill>
                <a:latin typeface="Codec Pro Bold"/>
                <a:ea typeface="Codec Pro Bold"/>
                <a:cs typeface="Codec Pro Bold"/>
                <a:sym typeface="Codec Pro Bold"/>
              </a:rPr>
              <a:t>You use the Coverage via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5002158-C70A-B199-6E5F-071CD6C761D1}"/>
              </a:ext>
            </a:extLst>
          </p:cNvPr>
          <p:cNvSpPr txBox="1">
            <a:spLocks/>
          </p:cNvSpPr>
          <p:nvPr/>
        </p:nvSpPr>
        <p:spPr>
          <a:xfrm>
            <a:off x="533400" y="1943100"/>
            <a:ext cx="8610600" cy="5410199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b="1"/>
              <a:t>International SOS (ISOS) </a:t>
            </a:r>
          </a:p>
          <a:p>
            <a:r>
              <a:rPr lang="en-US"/>
              <a:t>MSU’s medical and travel security assistance provider</a:t>
            </a:r>
          </a:p>
          <a:p>
            <a:r>
              <a:rPr lang="en-US"/>
              <a:t>ISOS can assist with:</a:t>
            </a:r>
          </a:p>
          <a:p>
            <a:pPr lvl="1"/>
            <a:r>
              <a:rPr lang="en-US"/>
              <a:t>Working with your international health coverage </a:t>
            </a:r>
          </a:p>
          <a:p>
            <a:pPr lvl="1"/>
            <a:r>
              <a:rPr lang="en-US"/>
              <a:t>Setting up medical appointments or referrals </a:t>
            </a:r>
          </a:p>
          <a:p>
            <a:pPr lvl="1"/>
            <a:r>
              <a:rPr lang="en-US"/>
              <a:t>Answering </a:t>
            </a:r>
            <a:r>
              <a:rPr lang="en-US" b="1"/>
              <a:t>pre-departure health</a:t>
            </a:r>
            <a:r>
              <a:rPr lang="en-US"/>
              <a:t>, safety, or security questions </a:t>
            </a:r>
          </a:p>
          <a:p>
            <a:pPr lvl="1"/>
            <a:r>
              <a:rPr lang="en-US" sz="3000" b="1">
                <a:solidFill>
                  <a:srgbClr val="FF0000"/>
                </a:solidFill>
              </a:rPr>
              <a:t>Assisting with mental health and emotional support services</a:t>
            </a:r>
          </a:p>
          <a:p>
            <a:pPr lvl="2"/>
            <a:r>
              <a:rPr lang="en-US" sz="2600" b="1">
                <a:solidFill>
                  <a:srgbClr val="FF0000"/>
                </a:solidFill>
              </a:rPr>
              <a:t>Confidential telehealth counseling</a:t>
            </a:r>
          </a:p>
          <a:p>
            <a:pPr lvl="2"/>
            <a:r>
              <a:rPr lang="en-US" sz="2600" b="1">
                <a:solidFill>
                  <a:srgbClr val="FF0000"/>
                </a:solidFill>
              </a:rPr>
              <a:t>In-person benefit up to $10,000</a:t>
            </a:r>
          </a:p>
          <a:p>
            <a:pPr lvl="1"/>
            <a:r>
              <a:rPr lang="en-US"/>
              <a:t>Sending alerts while traveling</a:t>
            </a:r>
          </a:p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4D21BD-885B-5C76-2C77-803C8C5D05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51660"/>
            <a:ext cx="3118725" cy="2084042"/>
          </a:xfrm>
          <a:prstGeom prst="rect">
            <a:avLst/>
          </a:prstGeom>
        </p:spPr>
      </p:pic>
      <p:pic>
        <p:nvPicPr>
          <p:cNvPr id="6" name="Picture 2" descr="Michigan State University Spartan Helmet Logo PNG Vector ...">
            <a:extLst>
              <a:ext uri="{FF2B5EF4-FFF2-40B4-BE49-F238E27FC236}">
                <a16:creationId xmlns:a16="http://schemas.microsoft.com/office/drawing/2014/main" id="{3BED4528-9E09-AB86-1293-9DC6113E4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41918" y="876300"/>
            <a:ext cx="7166072" cy="830046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3617D2E-1E9E-2143-8B13-576BA9A2E54A}"/>
              </a:ext>
            </a:extLst>
          </p:cNvPr>
          <p:cNvSpPr txBox="1">
            <a:spLocks/>
          </p:cNvSpPr>
          <p:nvPr/>
        </p:nvSpPr>
        <p:spPr>
          <a:xfrm>
            <a:off x="3884445" y="887972"/>
            <a:ext cx="10432005" cy="919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0" i="0" kern="1200" baseline="0">
                <a:solidFill>
                  <a:srgbClr val="18453B"/>
                </a:solidFill>
                <a:latin typeface="Arial Regular"/>
                <a:ea typeface="+mn-ea"/>
                <a:cs typeface="Arial Regular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71635">
              <a:lnSpc>
                <a:spcPct val="90000"/>
              </a:lnSpc>
            </a:pPr>
            <a:r>
              <a:rPr lang="en-US" sz="5400" b="1">
                <a:solidFill>
                  <a:srgbClr val="FF0000"/>
                </a:solidFill>
                <a:latin typeface="Montserrat SemiBold" pitchFamily="2" charset="77"/>
                <a:ea typeface="+mj-ea"/>
              </a:rPr>
              <a:t>Emergency</a:t>
            </a:r>
            <a:r>
              <a:rPr lang="en-US" sz="5400" b="1">
                <a:solidFill>
                  <a:schemeClr val="tx2"/>
                </a:solidFill>
                <a:latin typeface="Montserrat SemiBold" pitchFamily="2" charset="77"/>
                <a:ea typeface="+mj-ea"/>
              </a:rPr>
              <a:t> Medical Care Abroad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34C06DF-5225-D54D-A46B-6D7DC6CCC4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8571040"/>
              </p:ext>
            </p:extLst>
          </p:nvPr>
        </p:nvGraphicFramePr>
        <p:xfrm>
          <a:off x="2511911" y="2790840"/>
          <a:ext cx="13177074" cy="7556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DF35E1F-68C2-2C41-AB2B-A6AA9D189E88}"/>
              </a:ext>
            </a:extLst>
          </p:cNvPr>
          <p:cNvSpPr txBox="1"/>
          <p:nvPr/>
        </p:nvSpPr>
        <p:spPr>
          <a:xfrm>
            <a:off x="5500756" y="1510353"/>
            <a:ext cx="7560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rgbClr val="FF0000"/>
                </a:solidFill>
              </a:rPr>
              <a:t>RISK TO LIFE, LIMB, OR EYE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2" t="21020" r="8493" b="28627"/>
          <a:stretch/>
        </p:blipFill>
        <p:spPr>
          <a:xfrm>
            <a:off x="3248475" y="3141979"/>
            <a:ext cx="1645920" cy="10871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 descr="Phone Icon Clip Art at Clker.com - vector clip art online ...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033" y="3176464"/>
            <a:ext cx="1128836" cy="11288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00" y="2986318"/>
            <a:ext cx="2315924" cy="15475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420600" y="3068181"/>
            <a:ext cx="1007465" cy="116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25158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3617D2E-1E9E-2143-8B13-576BA9A2E54A}"/>
              </a:ext>
            </a:extLst>
          </p:cNvPr>
          <p:cNvSpPr txBox="1">
            <a:spLocks/>
          </p:cNvSpPr>
          <p:nvPr/>
        </p:nvSpPr>
        <p:spPr>
          <a:xfrm>
            <a:off x="3202592" y="881341"/>
            <a:ext cx="11886264" cy="12534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600" b="0" i="0" kern="1200" baseline="0">
                <a:solidFill>
                  <a:srgbClr val="18453B"/>
                </a:solidFill>
                <a:latin typeface="Arial Regular"/>
                <a:ea typeface="+mn-ea"/>
                <a:cs typeface="Arial Regular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371635">
              <a:lnSpc>
                <a:spcPct val="80000"/>
              </a:lnSpc>
            </a:pPr>
            <a:r>
              <a:rPr lang="en-US" sz="4650" b="1">
                <a:solidFill>
                  <a:schemeClr val="tx2"/>
                </a:solidFill>
                <a:latin typeface="Montserrat SemiBold" pitchFamily="2" charset="77"/>
                <a:ea typeface="+mj-ea"/>
              </a:rPr>
              <a:t>Non-Emergency Medical Care Abroad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34C06DF-5225-D54D-A46B-6D7DC6CCC4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435467"/>
              </p:ext>
            </p:extLst>
          </p:nvPr>
        </p:nvGraphicFramePr>
        <p:xfrm>
          <a:off x="2778542" y="3051782"/>
          <a:ext cx="12734364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DF35E1F-68C2-2C41-AB2B-A6AA9D189E88}"/>
              </a:ext>
            </a:extLst>
          </p:cNvPr>
          <p:cNvSpPr txBox="1"/>
          <p:nvPr/>
        </p:nvSpPr>
        <p:spPr>
          <a:xfrm>
            <a:off x="3055350" y="2138311"/>
            <a:ext cx="12192147" cy="5539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000" b="1"/>
              <a:t>Such as: minor health issue, injury, medication questions, etc.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8700" y="2607712"/>
            <a:ext cx="2536490" cy="1694972"/>
          </a:xfrm>
          <a:prstGeom prst="rect">
            <a:avLst/>
          </a:prstGeom>
        </p:spPr>
      </p:pic>
      <p:pic>
        <p:nvPicPr>
          <p:cNvPr id="2" name="Picture 1" descr="Phone Icon Clip Art at Clker.com - vector clip art online ...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428" y="3051785"/>
            <a:ext cx="1128836" cy="112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099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DB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95092" y="751630"/>
            <a:ext cx="8223110" cy="7535359"/>
          </a:xfrm>
          <a:custGeom>
            <a:avLst/>
            <a:gdLst/>
            <a:ahLst/>
            <a:cxnLst/>
            <a:rect l="l" t="t" r="r" b="b"/>
            <a:pathLst>
              <a:path w="8223110" h="7535359">
                <a:moveTo>
                  <a:pt x="0" y="0"/>
                </a:moveTo>
                <a:lnTo>
                  <a:pt x="8223110" y="0"/>
                </a:lnTo>
                <a:lnTo>
                  <a:pt x="8223110" y="7535359"/>
                </a:lnTo>
                <a:lnTo>
                  <a:pt x="0" y="75353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1207898" y="1866900"/>
            <a:ext cx="8223110" cy="7535359"/>
          </a:xfrm>
          <a:custGeom>
            <a:avLst/>
            <a:gdLst/>
            <a:ahLst/>
            <a:cxnLst/>
            <a:rect l="l" t="t" r="r" b="b"/>
            <a:pathLst>
              <a:path w="8223110" h="7535359">
                <a:moveTo>
                  <a:pt x="8223110" y="0"/>
                </a:moveTo>
                <a:lnTo>
                  <a:pt x="0" y="0"/>
                </a:lnTo>
                <a:lnTo>
                  <a:pt x="0" y="7535359"/>
                </a:lnTo>
                <a:lnTo>
                  <a:pt x="8223110" y="7535359"/>
                </a:lnTo>
                <a:lnTo>
                  <a:pt x="822311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482368" y="2492246"/>
            <a:ext cx="5284491" cy="2809072"/>
            <a:chOff x="0" y="-9525"/>
            <a:chExt cx="7045988" cy="3745429"/>
          </a:xfrm>
        </p:grpSpPr>
        <p:sp>
          <p:nvSpPr>
            <p:cNvPr id="5" name="TextBox 5"/>
            <p:cNvSpPr txBox="1"/>
            <p:nvPr/>
          </p:nvSpPr>
          <p:spPr>
            <a:xfrm>
              <a:off x="76296" y="1650547"/>
              <a:ext cx="6969692" cy="20853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000000"/>
                  </a:solidFill>
                  <a:latin typeface="Codec Pro"/>
                  <a:ea typeface="Codec Pro"/>
                  <a:cs typeface="Codec Pro"/>
                  <a:sym typeface="Codec Pro"/>
                </a:rPr>
                <a:t>You may rarely have an allergic reaction at home, but being in a new environment can change that. Don’t leave the EpiPen at home.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6969692" cy="10259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000">
                  <a:solidFill>
                    <a:srgbClr val="000000"/>
                  </a:solidFill>
                  <a:latin typeface="Corben"/>
                  <a:ea typeface="Corben"/>
                  <a:cs typeface="Corben"/>
                  <a:sym typeface="Corben"/>
                </a:rPr>
                <a:t>Or allergies!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286000" y="3107155"/>
            <a:ext cx="5847876" cy="4072690"/>
            <a:chOff x="0" y="-9525"/>
            <a:chExt cx="7797168" cy="5430255"/>
          </a:xfrm>
        </p:grpSpPr>
        <p:sp>
          <p:nvSpPr>
            <p:cNvPr id="8" name="TextBox 8"/>
            <p:cNvSpPr txBox="1"/>
            <p:nvPr/>
          </p:nvSpPr>
          <p:spPr>
            <a:xfrm>
              <a:off x="0" y="2275253"/>
              <a:ext cx="7797168" cy="31454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20"/>
                </a:lnSpc>
              </a:pPr>
              <a:r>
                <a:rPr lang="en-US" sz="2400" b="1">
                  <a:solidFill>
                    <a:srgbClr val="000000"/>
                  </a:solidFill>
                  <a:latin typeface="Codec Pro"/>
                  <a:ea typeface="Codec Pro"/>
                  <a:cs typeface="Codec Pro"/>
                  <a:sym typeface="Codec Pro"/>
                </a:rPr>
                <a:t>Different countries have different guidance on medication, particularly psychotropics like ADHD or depression meds</a:t>
              </a:r>
              <a:r>
                <a:rPr lang="en-US" sz="2400">
                  <a:solidFill>
                    <a:srgbClr val="000000"/>
                  </a:solidFill>
                  <a:latin typeface="Codec Pro"/>
                  <a:ea typeface="Codec Pro"/>
                  <a:cs typeface="Codec Pro"/>
                  <a:sym typeface="Codec Pro"/>
                </a:rPr>
                <a:t>. Consult with the MSU Travel Clinic or ISOS prior to departure to see how that affects you. 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7797168" cy="20518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000"/>
                </a:lnSpc>
              </a:pPr>
              <a:r>
                <a:rPr lang="en-US" sz="5000">
                  <a:solidFill>
                    <a:srgbClr val="000000"/>
                  </a:solidFill>
                  <a:latin typeface="Corben"/>
                  <a:ea typeface="Corben"/>
                  <a:cs typeface="Corben"/>
                  <a:sym typeface="Corben"/>
                </a:rPr>
                <a:t>Don’t forget your medications. 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1CA96-C127-5391-8435-AAA289594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78400E3-B509-BA4A-AEDE-4D974C37A5F9}"/>
              </a:ext>
            </a:extLst>
          </p:cNvPr>
          <p:cNvSpPr/>
          <p:nvPr/>
        </p:nvSpPr>
        <p:spPr>
          <a:xfrm>
            <a:off x="-228600" y="-571500"/>
            <a:ext cx="16598784" cy="14360856"/>
          </a:xfrm>
          <a:custGeom>
            <a:avLst/>
            <a:gdLst/>
            <a:ahLst/>
            <a:cxnLst/>
            <a:rect l="l" t="t" r="r" b="b"/>
            <a:pathLst>
              <a:path w="15671569" h="14360856">
                <a:moveTo>
                  <a:pt x="0" y="0"/>
                </a:moveTo>
                <a:lnTo>
                  <a:pt x="15671569" y="0"/>
                </a:lnTo>
                <a:lnTo>
                  <a:pt x="15671569" y="14360856"/>
                </a:lnTo>
                <a:lnTo>
                  <a:pt x="0" y="143608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spcAft>
                <a:spcPts val="900"/>
              </a:spcAft>
            </a:pPr>
            <a:endParaRPr lang="en-US" sz="18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8639FE-0DD5-57CC-4F3D-7D1B71CA5F9F}"/>
              </a:ext>
            </a:extLst>
          </p:cNvPr>
          <p:cNvSpPr txBox="1">
            <a:spLocks/>
          </p:cNvSpPr>
          <p:nvPr/>
        </p:nvSpPr>
        <p:spPr>
          <a:xfrm>
            <a:off x="8842443" y="719240"/>
            <a:ext cx="8188257" cy="4652860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900"/>
              </a:spcAft>
            </a:pPr>
            <a:r>
              <a:rPr lang="en-US" sz="6600" b="1"/>
              <a:t>Want more information on your healthcare coverage while abroad?</a:t>
            </a:r>
          </a:p>
        </p:txBody>
      </p:sp>
      <p:pic>
        <p:nvPicPr>
          <p:cNvPr id="7" name="Picture 2" descr="Michigan State University Spartan Helmet Logo PNG Vector ...">
            <a:extLst>
              <a:ext uri="{FF2B5EF4-FFF2-40B4-BE49-F238E27FC236}">
                <a16:creationId xmlns:a16="http://schemas.microsoft.com/office/drawing/2014/main" id="{DE8A800A-7ACD-238D-CAC1-AF06A3906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4774" y="865958"/>
            <a:ext cx="7166072" cy="830046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47D73-3ACA-B57B-40B0-2AF2BB46E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05700" y="5829300"/>
            <a:ext cx="9105900" cy="4121944"/>
          </a:xfrm>
        </p:spPr>
        <p:txBody>
          <a:bodyPr vert="horz" lIns="137160" tIns="68580" rIns="137160" bIns="68580" rtlCol="0">
            <a:normAutofit/>
          </a:bodyPr>
          <a:lstStyle/>
          <a:p>
            <a:pPr marL="0" indent="0" algn="r">
              <a:buNone/>
            </a:pPr>
            <a:r>
              <a:rPr lang="en-US" sz="6600"/>
              <a:t>Complete the Spartans Abroad D2L course!</a:t>
            </a:r>
          </a:p>
        </p:txBody>
      </p:sp>
    </p:spTree>
    <p:extLst>
      <p:ext uri="{BB962C8B-B14F-4D97-AF65-F5344CB8AC3E}">
        <p14:creationId xmlns:p14="http://schemas.microsoft.com/office/powerpoint/2010/main" val="1688876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3521128" y="5332797"/>
            <a:ext cx="3738172" cy="4954203"/>
          </a:xfrm>
          <a:custGeom>
            <a:avLst/>
            <a:gdLst/>
            <a:ahLst/>
            <a:cxnLst/>
            <a:rect l="l" t="t" r="r" b="b"/>
            <a:pathLst>
              <a:path w="3738172" h="4954203">
                <a:moveTo>
                  <a:pt x="0" y="0"/>
                </a:moveTo>
                <a:lnTo>
                  <a:pt x="3738172" y="0"/>
                </a:lnTo>
                <a:lnTo>
                  <a:pt x="3738172" y="4954203"/>
                </a:lnTo>
                <a:lnTo>
                  <a:pt x="0" y="49542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273182" y="5332797"/>
            <a:ext cx="3521988" cy="4954203"/>
          </a:xfrm>
          <a:custGeom>
            <a:avLst/>
            <a:gdLst/>
            <a:ahLst/>
            <a:cxnLst/>
            <a:rect l="l" t="t" r="r" b="b"/>
            <a:pathLst>
              <a:path w="3521988" h="4954203">
                <a:moveTo>
                  <a:pt x="0" y="0"/>
                </a:moveTo>
                <a:lnTo>
                  <a:pt x="3521988" y="0"/>
                </a:lnTo>
                <a:lnTo>
                  <a:pt x="3521988" y="4954203"/>
                </a:lnTo>
                <a:lnTo>
                  <a:pt x="0" y="49542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3973886" y="2479947"/>
            <a:ext cx="10427494" cy="5292095"/>
            <a:chOff x="0" y="0"/>
            <a:chExt cx="13903325" cy="7056128"/>
          </a:xfrm>
        </p:grpSpPr>
        <p:sp>
          <p:nvSpPr>
            <p:cNvPr id="6" name="TextBox 6"/>
            <p:cNvSpPr txBox="1"/>
            <p:nvPr/>
          </p:nvSpPr>
          <p:spPr>
            <a:xfrm>
              <a:off x="0" y="0"/>
              <a:ext cx="13903325" cy="58102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519"/>
                </a:lnSpc>
              </a:pPr>
              <a:r>
                <a:rPr lang="en-US" sz="9600">
                  <a:solidFill>
                    <a:srgbClr val="000000"/>
                  </a:solidFill>
                  <a:latin typeface="Corben"/>
                  <a:ea typeface="Corben"/>
                  <a:cs typeface="Corben"/>
                  <a:sym typeface="Corben"/>
                </a:rPr>
                <a:t>How Do I Maintain Positive Mental Health?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112193"/>
              <a:ext cx="13903325" cy="943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880"/>
                </a:lnSpc>
              </a:pPr>
              <a:endParaRPr lang="en-US" sz="4200">
                <a:solidFill>
                  <a:srgbClr val="000000"/>
                </a:solidFill>
                <a:latin typeface="Codec Pro"/>
                <a:ea typeface="Codec Pro"/>
                <a:cs typeface="Codec Pro"/>
                <a:sym typeface="Codec Pro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AD0AB-5DB7-9995-D7AE-BEDC6E914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62100"/>
            <a:ext cx="4800600" cy="1143000"/>
          </a:xfrm>
        </p:spPr>
        <p:txBody>
          <a:bodyPr anchor="ctr">
            <a:normAutofit fontScale="90000"/>
          </a:bodyPr>
          <a:lstStyle/>
          <a:p>
            <a:r>
              <a:rPr lang="en-US" sz="6000"/>
              <a:t>Plan how you’re going to deal with stress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9C38237-BC59-C8D1-CF15-999010A89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788" y="4305300"/>
            <a:ext cx="4953000" cy="5516563"/>
          </a:xfrm>
        </p:spPr>
        <p:txBody>
          <a:bodyPr/>
          <a:lstStyle/>
          <a:p>
            <a:r>
              <a:rPr lang="en-US" sz="2800"/>
              <a:t>You’re likely not to have your usual coping strategies, like:</a:t>
            </a:r>
          </a:p>
          <a:p>
            <a:pPr lvl="1"/>
            <a:r>
              <a:rPr lang="en-US" sz="2000"/>
              <a:t>Playing Xbox(no console or different </a:t>
            </a:r>
            <a:r>
              <a:rPr lang="en-US" sz="2000" err="1"/>
              <a:t>wifi</a:t>
            </a:r>
            <a:r>
              <a:rPr lang="en-US" sz="2000"/>
              <a:t> connectivity)</a:t>
            </a:r>
          </a:p>
          <a:p>
            <a:pPr lvl="1"/>
            <a:r>
              <a:rPr lang="en-US" sz="2000"/>
              <a:t>Calling family or friends (time difference)</a:t>
            </a:r>
          </a:p>
          <a:p>
            <a:pPr lvl="1"/>
            <a:endParaRPr lang="en-US" sz="2000"/>
          </a:p>
          <a:p>
            <a:pPr lvl="1"/>
            <a:endParaRPr lang="en-US"/>
          </a:p>
          <a:p>
            <a:r>
              <a:rPr lang="en-US" sz="2800"/>
              <a:t>Think in advanced how you’re going do deal with that!</a:t>
            </a:r>
          </a:p>
          <a:p>
            <a:endParaRPr lang="en-US" sz="2800"/>
          </a:p>
          <a:p>
            <a:pPr marL="0" indent="0">
              <a:buNone/>
            </a:pPr>
            <a:endParaRPr lang="en-US" sz="2100"/>
          </a:p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867C048-F7C3-17E2-E9B5-1CEB7F8A1F39}"/>
              </a:ext>
            </a:extLst>
          </p:cNvPr>
          <p:cNvSpPr txBox="1">
            <a:spLocks/>
          </p:cNvSpPr>
          <p:nvPr/>
        </p:nvSpPr>
        <p:spPr>
          <a:xfrm>
            <a:off x="6400800" y="800100"/>
            <a:ext cx="4800600" cy="259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/>
              <a:t>Use your Resources!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325F4351-3CB7-FD55-90B7-E91AAE7E9D4E}"/>
              </a:ext>
            </a:extLst>
          </p:cNvPr>
          <p:cNvSpPr txBox="1">
            <a:spLocks/>
          </p:cNvSpPr>
          <p:nvPr/>
        </p:nvSpPr>
        <p:spPr>
          <a:xfrm>
            <a:off x="6231988" y="4137819"/>
            <a:ext cx="7331612" cy="5516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International SOS can get you in contact with </a:t>
            </a:r>
          </a:p>
          <a:p>
            <a:pPr lvl="1"/>
            <a:r>
              <a:rPr lang="en-US"/>
              <a:t>Telehealth counseling</a:t>
            </a:r>
          </a:p>
          <a:p>
            <a:pPr lvl="1"/>
            <a:r>
              <a:rPr lang="en-US"/>
              <a:t>In-person counseling</a:t>
            </a:r>
          </a:p>
          <a:p>
            <a:pPr marL="457200" lvl="1" indent="0">
              <a:buNone/>
            </a:pPr>
            <a:endParaRPr lang="en-US"/>
          </a:p>
          <a:p>
            <a:r>
              <a:rPr lang="en-US" sz="2800" b="1"/>
              <a:t>MSU’s CAPS</a:t>
            </a:r>
            <a:r>
              <a:rPr lang="en-US" sz="2800"/>
              <a:t> offers free, confidential counselling for </a:t>
            </a:r>
            <a:r>
              <a:rPr lang="en-US" sz="2800" b="1"/>
              <a:t>MSU undergraduate students</a:t>
            </a:r>
          </a:p>
          <a:p>
            <a:pPr lvl="1"/>
            <a:r>
              <a:rPr lang="en-US" sz="2400" b="1"/>
              <a:t>CAPS Crisis Line: +1-517-355-8270 and press “1” </a:t>
            </a:r>
            <a:r>
              <a:rPr lang="en-US" sz="2400"/>
              <a:t>at the prompt to speak with a crisis counselor anytime.</a:t>
            </a:r>
            <a:br>
              <a:rPr lang="en-US" sz="2400"/>
            </a:br>
            <a:endParaRPr lang="en-US" sz="2400"/>
          </a:p>
          <a:p>
            <a:pPr lvl="1">
              <a:buFontTx/>
              <a:buChar char="-"/>
            </a:pPr>
            <a:endParaRPr lang="en-US"/>
          </a:p>
          <a:p>
            <a:pPr marL="0" indent="0">
              <a:buNone/>
            </a:pPr>
            <a:endParaRPr lang="en-US" sz="2100"/>
          </a:p>
          <a:p>
            <a:pPr marL="0" indent="0">
              <a:buFont typeface="Arial" pitchFamily="34" charset="0"/>
              <a:buNone/>
            </a:pPr>
            <a:endParaRPr lang="en-US" sz="2100"/>
          </a:p>
          <a:p>
            <a:endParaRPr lang="en-US"/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5653E580-D8F0-9691-7412-17BF94E5DC2B}"/>
              </a:ext>
            </a:extLst>
          </p:cNvPr>
          <p:cNvSpPr/>
          <p:nvPr/>
        </p:nvSpPr>
        <p:spPr>
          <a:xfrm>
            <a:off x="14796492" y="5343934"/>
            <a:ext cx="3521988" cy="4954203"/>
          </a:xfrm>
          <a:custGeom>
            <a:avLst/>
            <a:gdLst/>
            <a:ahLst/>
            <a:cxnLst/>
            <a:rect l="l" t="t" r="r" b="b"/>
            <a:pathLst>
              <a:path w="3521988" h="4954203">
                <a:moveTo>
                  <a:pt x="0" y="0"/>
                </a:moveTo>
                <a:lnTo>
                  <a:pt x="3521988" y="0"/>
                </a:lnTo>
                <a:lnTo>
                  <a:pt x="3521988" y="4954203"/>
                </a:lnTo>
                <a:lnTo>
                  <a:pt x="0" y="49542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129584FE-F19C-9183-FBD0-B8DFCECAF573}"/>
              </a:ext>
            </a:extLst>
          </p:cNvPr>
          <p:cNvSpPr txBox="1"/>
          <p:nvPr/>
        </p:nvSpPr>
        <p:spPr>
          <a:xfrm>
            <a:off x="13213080" y="266700"/>
            <a:ext cx="4800600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/>
              <a:t>MSU membership number: </a:t>
            </a:r>
            <a:r>
              <a:rPr lang="en-US" sz="2400" b="1"/>
              <a:t>11BCAS798617</a:t>
            </a:r>
            <a:endParaRPr lang="en-US" sz="2400"/>
          </a:p>
          <a:p>
            <a:r>
              <a:rPr lang="en-US" sz="2400"/>
              <a:t>24/7 Assistance Line: </a:t>
            </a:r>
            <a:r>
              <a:rPr lang="en-US" sz="2400" b="1"/>
              <a:t>+1-215-942-8478 </a:t>
            </a:r>
          </a:p>
          <a:p>
            <a:endParaRPr lang="en-US" sz="2400"/>
          </a:p>
          <a:p>
            <a:r>
              <a:rPr lang="en-US" sz="2400" b="1"/>
              <a:t>ISOS Website:</a:t>
            </a:r>
            <a:r>
              <a:rPr lang="en-US" sz="2400"/>
              <a:t> </a:t>
            </a:r>
            <a:r>
              <a:rPr lang="en-US" sz="2400">
                <a:hlinkClick r:id="rId5"/>
              </a:rPr>
              <a:t>www.internationalsos.com</a:t>
            </a:r>
            <a:endParaRPr lang="en-US" sz="2400"/>
          </a:p>
          <a:p>
            <a:r>
              <a:rPr lang="en-US" sz="2400" b="1"/>
              <a:t>Download the ISOS App: </a:t>
            </a:r>
            <a:r>
              <a:rPr lang="en-US" sz="2400">
                <a:hlinkClick r:id="rId6"/>
              </a:rPr>
              <a:t>app.internationalsos.com</a:t>
            </a:r>
            <a:r>
              <a:rPr lang="en-US" sz="2400"/>
              <a:t> (log in with your MSU email)</a:t>
            </a:r>
          </a:p>
        </p:txBody>
      </p:sp>
    </p:spTree>
    <p:extLst>
      <p:ext uri="{BB962C8B-B14F-4D97-AF65-F5344CB8AC3E}">
        <p14:creationId xmlns:p14="http://schemas.microsoft.com/office/powerpoint/2010/main" val="1595201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F621EF3-6CE1-87CC-D2E2-19ABDF84CF3F}"/>
              </a:ext>
            </a:extLst>
          </p:cNvPr>
          <p:cNvSpPr/>
          <p:nvPr/>
        </p:nvSpPr>
        <p:spPr>
          <a:xfrm>
            <a:off x="-228600" y="-1257300"/>
            <a:ext cx="19735800" cy="15046656"/>
          </a:xfrm>
          <a:custGeom>
            <a:avLst/>
            <a:gdLst/>
            <a:ahLst/>
            <a:cxnLst/>
            <a:rect l="l" t="t" r="r" b="b"/>
            <a:pathLst>
              <a:path w="15671569" h="14360856">
                <a:moveTo>
                  <a:pt x="0" y="0"/>
                </a:moveTo>
                <a:lnTo>
                  <a:pt x="15671569" y="0"/>
                </a:lnTo>
                <a:lnTo>
                  <a:pt x="15671569" y="14360856"/>
                </a:lnTo>
                <a:lnTo>
                  <a:pt x="0" y="143608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spcAft>
                <a:spcPts val="900"/>
              </a:spcAft>
            </a:pPr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7AD0AB-5DB7-9995-D7AE-BEDC6E914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628" y="647700"/>
            <a:ext cx="10495112" cy="2695959"/>
          </a:xfrm>
        </p:spPr>
        <p:txBody>
          <a:bodyPr anchor="ctr">
            <a:normAutofit/>
          </a:bodyPr>
          <a:lstStyle/>
          <a:p>
            <a:r>
              <a:rPr lang="en-US" sz="10800">
                <a:latin typeface="Mystical Woods Rough Script"/>
              </a:rPr>
              <a:t>Sayonara! </a:t>
            </a:r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AB4D5ECC-225F-AE67-3FDE-802D331B5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441" y="2476499"/>
            <a:ext cx="10124007" cy="7610983"/>
          </a:xfrm>
        </p:spPr>
        <p:txBody>
          <a:bodyPr vert="horz" lIns="137160" tIns="68580" rIns="137160" bIns="68580" rtlCol="0" anchor="ctr">
            <a:normAutofit/>
          </a:bodyPr>
          <a:lstStyle/>
          <a:p>
            <a:pPr marL="0" indent="0">
              <a:buNone/>
            </a:pPr>
            <a:endParaRPr lang="en-US" sz="2700"/>
          </a:p>
          <a:p>
            <a:pPr marL="685800" indent="-685800">
              <a:buAutoNum type="arabicPeriod"/>
            </a:pPr>
            <a:r>
              <a:rPr lang="en-US" sz="2700"/>
              <a:t>Make smart choices about your free time activities. </a:t>
            </a:r>
          </a:p>
          <a:p>
            <a:pPr marL="685800" indent="-685800">
              <a:buAutoNum type="arabicPeriod"/>
            </a:pPr>
            <a:endParaRPr lang="en-US" sz="2700"/>
          </a:p>
          <a:p>
            <a:pPr marL="685800" indent="-685800">
              <a:buAutoNum type="arabicPeriod"/>
            </a:pPr>
            <a:r>
              <a:rPr lang="en-US" sz="2700"/>
              <a:t>Expect travel and getting around to be more challenging. </a:t>
            </a:r>
          </a:p>
          <a:p>
            <a:pPr marL="685800" indent="-685800">
              <a:buAutoNum type="arabicPeriod"/>
            </a:pPr>
            <a:endParaRPr lang="en-US" sz="2700"/>
          </a:p>
          <a:p>
            <a:pPr marL="685800" indent="-685800">
              <a:buAutoNum type="arabicPeriod"/>
            </a:pPr>
            <a:r>
              <a:rPr lang="en-US" sz="2700"/>
              <a:t>Be supportive of each other.</a:t>
            </a:r>
          </a:p>
          <a:p>
            <a:pPr marL="685800" indent="-685800">
              <a:buAutoNum type="arabicPeriod"/>
            </a:pPr>
            <a:endParaRPr lang="en-US" sz="2700"/>
          </a:p>
          <a:p>
            <a:pPr marL="685800" indent="-685800">
              <a:buAutoNum type="arabicPeriod"/>
            </a:pPr>
            <a:r>
              <a:rPr lang="en-US" sz="2700"/>
              <a:t>Be flexible and maintain a sense of humor. </a:t>
            </a:r>
          </a:p>
          <a:p>
            <a:pPr marL="685800" indent="-685800">
              <a:buAutoNum type="arabicPeriod"/>
            </a:pPr>
            <a:endParaRPr lang="en-US" sz="2700"/>
          </a:p>
          <a:p>
            <a:pPr marL="685800" indent="-685800">
              <a:buAutoNum type="arabicPeriod"/>
            </a:pPr>
            <a:r>
              <a:rPr lang="en-US" sz="2700"/>
              <a:t>Be mindful of others around you – people will see you as representatives of MSU and the USA.</a:t>
            </a:r>
          </a:p>
        </p:txBody>
      </p:sp>
      <p:pic>
        <p:nvPicPr>
          <p:cNvPr id="2050" name="Picture 2" descr="Michigan State University Spartan Helmet Logo PNG Vector ...">
            <a:extLst>
              <a:ext uri="{FF2B5EF4-FFF2-40B4-BE49-F238E27FC236}">
                <a16:creationId xmlns:a16="http://schemas.microsoft.com/office/drawing/2014/main" id="{BF403709-48D1-C3DD-18B1-2B83E55F6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48" b="-1"/>
          <a:stretch/>
        </p:blipFill>
        <p:spPr bwMode="auto">
          <a:xfrm>
            <a:off x="10286696" y="-1485"/>
            <a:ext cx="8001306" cy="10303329"/>
          </a:xfrm>
          <a:prstGeom prst="rect">
            <a:avLst/>
          </a:prstGeom>
          <a:noFill/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63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0911523" y="1970232"/>
            <a:ext cx="3837807" cy="3297219"/>
            <a:chOff x="0" y="0"/>
            <a:chExt cx="2354580" cy="202291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53310" cy="2022917"/>
            </a:xfrm>
            <a:custGeom>
              <a:avLst/>
              <a:gdLst/>
              <a:ahLst/>
              <a:cxnLst/>
              <a:rect l="l" t="t" r="r" b="b"/>
              <a:pathLst>
                <a:path w="2353310" h="2022917">
                  <a:moveTo>
                    <a:pt x="784860" y="1955607"/>
                  </a:moveTo>
                  <a:cubicBezTo>
                    <a:pt x="905510" y="1996247"/>
                    <a:pt x="1042670" y="2022917"/>
                    <a:pt x="1177290" y="2022917"/>
                  </a:cubicBezTo>
                  <a:cubicBezTo>
                    <a:pt x="1311910" y="2022917"/>
                    <a:pt x="1441450" y="2000057"/>
                    <a:pt x="1560830" y="1959417"/>
                  </a:cubicBezTo>
                  <a:cubicBezTo>
                    <a:pt x="1563370" y="1958147"/>
                    <a:pt x="1565910" y="1958147"/>
                    <a:pt x="1568450" y="1956877"/>
                  </a:cubicBezTo>
                  <a:cubicBezTo>
                    <a:pt x="2016760" y="1794317"/>
                    <a:pt x="2346960" y="1365057"/>
                    <a:pt x="2353310" y="86601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865391"/>
                  </a:lnTo>
                  <a:cubicBezTo>
                    <a:pt x="6350" y="1367597"/>
                    <a:pt x="331470" y="1796857"/>
                    <a:pt x="784860" y="1955607"/>
                  </a:cubicBezTo>
                  <a:close/>
                </a:path>
              </a:pathLst>
            </a:custGeom>
            <a:solidFill>
              <a:srgbClr val="D1F18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1158225" y="870278"/>
            <a:ext cx="3344403" cy="4400530"/>
          </a:xfrm>
          <a:custGeom>
            <a:avLst/>
            <a:gdLst/>
            <a:ahLst/>
            <a:cxnLst/>
            <a:rect l="l" t="t" r="r" b="b"/>
            <a:pathLst>
              <a:path w="3344403" h="4400530">
                <a:moveTo>
                  <a:pt x="0" y="0"/>
                </a:moveTo>
                <a:lnTo>
                  <a:pt x="3344403" y="0"/>
                </a:lnTo>
                <a:lnTo>
                  <a:pt x="3344403" y="4400531"/>
                </a:lnTo>
                <a:lnTo>
                  <a:pt x="0" y="44005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 rot="-10800000">
            <a:off x="13276886" y="5270809"/>
            <a:ext cx="3837807" cy="3297219"/>
            <a:chOff x="0" y="0"/>
            <a:chExt cx="2354580" cy="202291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53310" cy="2022917"/>
            </a:xfrm>
            <a:custGeom>
              <a:avLst/>
              <a:gdLst/>
              <a:ahLst/>
              <a:cxnLst/>
              <a:rect l="l" t="t" r="r" b="b"/>
              <a:pathLst>
                <a:path w="2353310" h="2022917">
                  <a:moveTo>
                    <a:pt x="784860" y="1955607"/>
                  </a:moveTo>
                  <a:cubicBezTo>
                    <a:pt x="905510" y="1996247"/>
                    <a:pt x="1042670" y="2022917"/>
                    <a:pt x="1177290" y="2022917"/>
                  </a:cubicBezTo>
                  <a:cubicBezTo>
                    <a:pt x="1311910" y="2022917"/>
                    <a:pt x="1441450" y="2000057"/>
                    <a:pt x="1560830" y="1959417"/>
                  </a:cubicBezTo>
                  <a:cubicBezTo>
                    <a:pt x="1563370" y="1958147"/>
                    <a:pt x="1565910" y="1958147"/>
                    <a:pt x="1568450" y="1956877"/>
                  </a:cubicBezTo>
                  <a:cubicBezTo>
                    <a:pt x="2016760" y="1794317"/>
                    <a:pt x="2346960" y="1365057"/>
                    <a:pt x="2353310" y="86601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865391"/>
                  </a:lnTo>
                  <a:cubicBezTo>
                    <a:pt x="6350" y="1367597"/>
                    <a:pt x="331470" y="1796857"/>
                    <a:pt x="784860" y="1955607"/>
                  </a:cubicBezTo>
                  <a:close/>
                </a:path>
              </a:pathLst>
            </a:custGeom>
            <a:solidFill>
              <a:srgbClr val="D1F18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13601551" y="4400440"/>
            <a:ext cx="3188477" cy="4155598"/>
          </a:xfrm>
          <a:custGeom>
            <a:avLst/>
            <a:gdLst/>
            <a:ahLst/>
            <a:cxnLst/>
            <a:rect l="l" t="t" r="r" b="b"/>
            <a:pathLst>
              <a:path w="3188477" h="4155598">
                <a:moveTo>
                  <a:pt x="0" y="0"/>
                </a:moveTo>
                <a:lnTo>
                  <a:pt x="3188477" y="0"/>
                </a:lnTo>
                <a:lnTo>
                  <a:pt x="3188477" y="4155598"/>
                </a:lnTo>
                <a:lnTo>
                  <a:pt x="0" y="415559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 rot="-10800000">
            <a:off x="8992620" y="5746206"/>
            <a:ext cx="3837807" cy="3297219"/>
            <a:chOff x="0" y="0"/>
            <a:chExt cx="2354580" cy="202291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53310" cy="2022917"/>
            </a:xfrm>
            <a:custGeom>
              <a:avLst/>
              <a:gdLst/>
              <a:ahLst/>
              <a:cxnLst/>
              <a:rect l="l" t="t" r="r" b="b"/>
              <a:pathLst>
                <a:path w="2353310" h="2022917">
                  <a:moveTo>
                    <a:pt x="784860" y="1955607"/>
                  </a:moveTo>
                  <a:cubicBezTo>
                    <a:pt x="905510" y="1996247"/>
                    <a:pt x="1042670" y="2022917"/>
                    <a:pt x="1177290" y="2022917"/>
                  </a:cubicBezTo>
                  <a:cubicBezTo>
                    <a:pt x="1311910" y="2022917"/>
                    <a:pt x="1441450" y="2000057"/>
                    <a:pt x="1560830" y="1959417"/>
                  </a:cubicBezTo>
                  <a:cubicBezTo>
                    <a:pt x="1563370" y="1958147"/>
                    <a:pt x="1565910" y="1958147"/>
                    <a:pt x="1568450" y="1956877"/>
                  </a:cubicBezTo>
                  <a:cubicBezTo>
                    <a:pt x="2016760" y="1794317"/>
                    <a:pt x="2346960" y="1365057"/>
                    <a:pt x="2353310" y="866010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865391"/>
                  </a:lnTo>
                  <a:cubicBezTo>
                    <a:pt x="6350" y="1367597"/>
                    <a:pt x="331470" y="1796857"/>
                    <a:pt x="784860" y="1955607"/>
                  </a:cubicBezTo>
                  <a:close/>
                </a:path>
              </a:pathLst>
            </a:custGeom>
            <a:solidFill>
              <a:srgbClr val="D1F18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9401547" y="4795411"/>
            <a:ext cx="3019952" cy="4248015"/>
          </a:xfrm>
          <a:custGeom>
            <a:avLst/>
            <a:gdLst/>
            <a:ahLst/>
            <a:cxnLst/>
            <a:rect l="l" t="t" r="r" b="b"/>
            <a:pathLst>
              <a:path w="3019952" h="4248015">
                <a:moveTo>
                  <a:pt x="0" y="0"/>
                </a:moveTo>
                <a:lnTo>
                  <a:pt x="3019952" y="0"/>
                </a:lnTo>
                <a:lnTo>
                  <a:pt x="3019952" y="4248015"/>
                </a:lnTo>
                <a:lnTo>
                  <a:pt x="0" y="42480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914400" y="1665416"/>
            <a:ext cx="8938103" cy="5497018"/>
            <a:chOff x="-195259" y="-1477174"/>
            <a:chExt cx="11917471" cy="7329359"/>
          </a:xfrm>
        </p:grpSpPr>
        <p:sp>
          <p:nvSpPr>
            <p:cNvPr id="12" name="TextBox 12"/>
            <p:cNvSpPr txBox="1"/>
            <p:nvPr/>
          </p:nvSpPr>
          <p:spPr>
            <a:xfrm>
              <a:off x="0" y="3037055"/>
              <a:ext cx="8349934" cy="28151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>
                  <a:solidFill>
                    <a:srgbClr val="000000"/>
                  </a:solidFill>
                  <a:latin typeface="Codec Pro"/>
                  <a:ea typeface="Codec Pro"/>
                  <a:cs typeface="Codec Pro"/>
                  <a:sym typeface="Codec Pro"/>
                </a:rPr>
                <a:t>For more in-depth information about health and safety abroad, complete the Spartans Abroad D2L course. 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-195259" y="-1477174"/>
              <a:ext cx="11917471" cy="26332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7679"/>
                </a:lnSpc>
              </a:pPr>
              <a:r>
                <a:rPr lang="en-US" sz="6399">
                  <a:solidFill>
                    <a:srgbClr val="000000"/>
                  </a:solidFill>
                  <a:latin typeface="Corben"/>
                  <a:ea typeface="Corben"/>
                  <a:cs typeface="Corben"/>
                  <a:sym typeface="Corben"/>
                </a:rPr>
                <a:t>Don't hesitate to seek help.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FDBDCC64-5928-22D1-06A4-24A55518084B}"/>
              </a:ext>
            </a:extLst>
          </p:cNvPr>
          <p:cNvSpPr txBox="1"/>
          <p:nvPr/>
        </p:nvSpPr>
        <p:spPr>
          <a:xfrm>
            <a:off x="609600" y="8854134"/>
            <a:ext cx="10972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/>
            <a:r>
              <a:rPr lang="en-US" sz="3600" b="0" i="0" u="none" strike="noStrike">
                <a:effectLst/>
                <a:latin typeface="Century Gothic" panose="020B0502020202020204" pitchFamily="34" charset="0"/>
              </a:rPr>
              <a:t>​</a:t>
            </a:r>
            <a:endParaRPr lang="en-US" sz="3600" b="0" i="0" u="none" strike="noStrike">
              <a:effectLst/>
              <a:latin typeface="Segoe UI" panose="020B0502040204020203" pitchFamily="34" charset="0"/>
            </a:endParaRPr>
          </a:p>
          <a:p>
            <a:pPr rtl="0" fontAlgn="base"/>
            <a:r>
              <a:rPr lang="en-US" sz="3600" b="1" i="0" u="sng" strike="noStrike">
                <a:effectLst/>
                <a:latin typeface="Century Gothic" panose="020B0502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globalsafety@msu.edu</a:t>
            </a:r>
            <a:r>
              <a:rPr lang="en-US" sz="3600" b="1" i="0" u="none" strike="noStrike">
                <a:effectLst/>
                <a:latin typeface="Century Gothic" panose="020B0502020202020204" pitchFamily="34" charset="0"/>
              </a:rPr>
              <a:t> / 517-884-2174</a:t>
            </a:r>
            <a:endParaRPr lang="en-US" b="0" i="0" u="none" strike="noStrike">
              <a:effectLst/>
              <a:latin typeface="Segoe UI" panose="020B0502040204020203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2177130-642f-41d9-9211-74237ad5687d}" enabled="0" method="" siteId="{22177130-642f-41d9-9211-74237ad568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1689</Words>
  <Application>Microsoft Macintosh PowerPoint</Application>
  <PresentationFormat>Custom</PresentationFormat>
  <Paragraphs>164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Aptos</vt:lpstr>
      <vt:lpstr>Mystical Woods Rough Script</vt:lpstr>
      <vt:lpstr>Arial</vt:lpstr>
      <vt:lpstr>Codec Pro</vt:lpstr>
      <vt:lpstr>Century Gothic</vt:lpstr>
      <vt:lpstr>Arial Regular</vt:lpstr>
      <vt:lpstr>Calibri</vt:lpstr>
      <vt:lpstr>Codec Pro Bold</vt:lpstr>
      <vt:lpstr>Segoe UI</vt:lpstr>
      <vt:lpstr>Montserrat SemiBold</vt:lpstr>
      <vt:lpstr>Wingdings</vt:lpstr>
      <vt:lpstr>Corben</vt:lpstr>
      <vt:lpstr>Office Theme</vt:lpstr>
      <vt:lpstr>PowerPoint Presentation</vt:lpstr>
      <vt:lpstr>PowerPoint Presentation</vt:lpstr>
      <vt:lpstr>General Safety Tips</vt:lpstr>
      <vt:lpstr>General Abroad Tips</vt:lpstr>
      <vt:lpstr>PowerPoint Presentation</vt:lpstr>
      <vt:lpstr>PowerPoint Presentation</vt:lpstr>
      <vt:lpstr>Alcohol Misuse and Drug Use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Plan how you’re going to deal with stress</vt:lpstr>
      <vt:lpstr>Sayonara!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Gabrielle S Baylor Program Officer Vita Verde Fitness &amp; Wellness Center</dc:title>
  <cp:lastModifiedBy>Baylor, Gabrielle</cp:lastModifiedBy>
  <cp:revision>2</cp:revision>
  <dcterms:created xsi:type="dcterms:W3CDTF">2006-08-16T00:00:00Z</dcterms:created>
  <dcterms:modified xsi:type="dcterms:W3CDTF">2025-03-12T13:25:10Z</dcterms:modified>
  <dc:identifier>DAGe1oixGsI</dc:identifier>
</cp:coreProperties>
</file>